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Canva Sans Bold" panose="020B0604020202020204" charset="0"/>
      <p:regular r:id="rId31"/>
    </p:embeddedFont>
    <p:embeddedFont>
      <p:font typeface="Montserrat Classic" panose="020B0604020202020204" charset="0"/>
      <p:regular r:id="rId32"/>
    </p:embeddedFont>
    <p:embeddedFont>
      <p:font typeface="Montserrat Classic Bold" panose="020B0604020202020204" charset="0"/>
      <p:regular r:id="rId33"/>
    </p:embeddedFont>
    <p:embeddedFont>
      <p:font typeface="Montserrat Semi-Bold" panose="020B0604020202020204" charset="0"/>
      <p:regular r:id="rId34"/>
    </p:embeddedFont>
    <p:embeddedFont>
      <p:font typeface="Montserrat Semi-Bold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objectives of text summarization can vary depending on the specific use case, but some common objectives are:</a:t>
            </a:r>
          </a:p>
          <a:p>
            <a:endParaRPr lang="en-US"/>
          </a:p>
          <a:p>
            <a:r>
              <a:rPr lang="en-US"/>
              <a:t>Reducing the length of the text: This is the most common objective of text summarization, as it enables people to quickly understand the key information contained in a large document or article.</a:t>
            </a:r>
          </a:p>
          <a:p>
            <a:endParaRPr lang="en-US"/>
          </a:p>
          <a:p>
            <a:r>
              <a:rPr lang="en-US"/>
              <a:t>Improving readability and comprehensibility: Text summarization can help to improve the readability and comprehensibility of the text by presenting the most important information in a concise and easy-to-understand format.</a:t>
            </a:r>
          </a:p>
          <a:p>
            <a:endParaRPr lang="en-US"/>
          </a:p>
          <a:p>
            <a:r>
              <a:rPr lang="en-US"/>
              <a:t>Providing an overview of the text: Text summarization can provide an overview of the text, highlighting the main themes and ideas, and enabling people to get a sense of the overall content without having to read the entire document.</a:t>
            </a:r>
          </a:p>
          <a:p>
            <a:endParaRPr lang="en-US"/>
          </a:p>
          <a:p>
            <a:r>
              <a:rPr lang="en-US"/>
              <a:t>Supporting information retrieval and analysis: Text summarization can be used to support information retrieval and analysis by allowing users to quickly identify the most relevant information in a large corpus of documents.</a:t>
            </a:r>
          </a:p>
          <a:p>
            <a:endParaRPr lang="en-US"/>
          </a:p>
          <a:p>
            <a:r>
              <a:rPr lang="en-US"/>
              <a:t>Facilitating knowledge discovery: Text summarization can facilitate knowledge discovery by extracting the most important information from a large corpus of text, allowing users to identify patterns, relationships, and insights that might not be immediately apparent from reading the raw text.</a:t>
            </a:r>
          </a:p>
          <a:p>
            <a:endParaRPr lang="en-US"/>
          </a:p>
          <a:p>
            <a:r>
              <a:rPr lang="en-US"/>
              <a:t>Improving efficiency: By reducing the amount of text that needs to be read, text summarization can help to improve efficiency, enabling users to get more done in less time.</a:t>
            </a:r>
          </a:p>
          <a:p>
            <a:endParaRPr lang="en-US"/>
          </a:p>
          <a:p>
            <a:r>
              <a:rPr lang="en-US"/>
              <a:t>Improving accessibility: Text summarization can make information more accessible by providing a concise and easy-to-understand summary of complex or technical documents, making the information more accessible to people with different backgrounds and expertise levels.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objectives of text summarization can vary depending on the specific use case, but some common objectives are:</a:t>
            </a:r>
          </a:p>
          <a:p>
            <a:endParaRPr lang="en-US"/>
          </a:p>
          <a:p>
            <a:r>
              <a:rPr lang="en-US"/>
              <a:t>Reducing the length of the text: This is the most common objective of text summarization, as it enables people to quickly understand the key information contained in a large document or article.</a:t>
            </a:r>
          </a:p>
          <a:p>
            <a:endParaRPr lang="en-US"/>
          </a:p>
          <a:p>
            <a:r>
              <a:rPr lang="en-US"/>
              <a:t>Improving readability and comprehensibility: Text summarization can help to improve the readability and comprehensibility of the text by presenting the most important information in a concise and easy-to-understand format.</a:t>
            </a:r>
          </a:p>
          <a:p>
            <a:endParaRPr lang="en-US"/>
          </a:p>
          <a:p>
            <a:r>
              <a:rPr lang="en-US"/>
              <a:t>Providing an overview of the text: Text summarization can provide an overview of the text, highlighting the main themes and ideas, and enabling people to get a sense of the overall content without having to read the entire document.</a:t>
            </a:r>
          </a:p>
          <a:p>
            <a:endParaRPr lang="en-US"/>
          </a:p>
          <a:p>
            <a:r>
              <a:rPr lang="en-US"/>
              <a:t>Supporting information retrieval and analysis: Text summarization can be used to support information retrieval and analysis by allowing users to quickly identify the most relevant information in a large corpus of documents.</a:t>
            </a:r>
          </a:p>
          <a:p>
            <a:endParaRPr lang="en-US"/>
          </a:p>
          <a:p>
            <a:r>
              <a:rPr lang="en-US"/>
              <a:t>Facilitating knowledge discovery: Text summarization can facilitate knowledge discovery by extracting the most important information from a large corpus of text, allowing users to identify patterns, relationships, and insights that might not be immediately apparent from reading the raw text.</a:t>
            </a:r>
          </a:p>
          <a:p>
            <a:endParaRPr lang="en-US"/>
          </a:p>
          <a:p>
            <a:r>
              <a:rPr lang="en-US"/>
              <a:t>Improving efficiency: By reducing the amount of text that needs to be read, text summarization can help to improve efficiency, enabling users to get more done in less time.</a:t>
            </a:r>
          </a:p>
          <a:p>
            <a:endParaRPr lang="en-US"/>
          </a:p>
          <a:p>
            <a:r>
              <a:rPr lang="en-US"/>
              <a:t>Improving accessibility: Text summarization can make information more accessible by providing a concise and easy-to-understand summary of complex or technical documents, making the information more accessible to people with different backgrounds and expertise levels.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first step would be to concatenate all the text contained in the articles</a:t>
            </a:r>
          </a:p>
          <a:p>
            <a:r>
              <a:rPr lang="en-US"/>
              <a:t>•	Then split the text into individual sentences</a:t>
            </a:r>
          </a:p>
          <a:p>
            <a:r>
              <a:rPr lang="en-US"/>
              <a:t>•	In the next step, we will find vector representation (word embedding) for each and every sentence</a:t>
            </a:r>
          </a:p>
          <a:p>
            <a:r>
              <a:rPr lang="en-US"/>
              <a:t>•	Similarities between sentence vectors are then calculated and stored in a matrix</a:t>
            </a:r>
          </a:p>
          <a:p>
            <a:r>
              <a:rPr lang="en-US"/>
              <a:t>•	The similarity matrix is then converted into a graph, with sentences as vertices and similarity scores as edges, for sentence rank calculation</a:t>
            </a:r>
          </a:p>
          <a:p>
            <a:r>
              <a:rPr lang="en-US"/>
              <a:t>•	Finally, a certain number of top-ranked sentences form the final summary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first step would be to concatenate all the text contained in the articles</a:t>
            </a:r>
          </a:p>
          <a:p>
            <a:r>
              <a:rPr lang="en-US"/>
              <a:t>•	Then split the text into individual sentences</a:t>
            </a:r>
          </a:p>
          <a:p>
            <a:r>
              <a:rPr lang="en-US"/>
              <a:t>•	In the next step, we will find vector representation (word embedding) for each and every sentence</a:t>
            </a:r>
          </a:p>
          <a:p>
            <a:r>
              <a:rPr lang="en-US"/>
              <a:t>•	Similarities between sentence vectors are then calculated and stored in a matrix</a:t>
            </a:r>
          </a:p>
          <a:p>
            <a:r>
              <a:rPr lang="en-US"/>
              <a:t>•	The similarity matrix is then converted into a graph, with sentences as vertices and similarity scores as edges, for sentence rank calculation</a:t>
            </a:r>
          </a:p>
          <a:p>
            <a:r>
              <a:rPr lang="en-US"/>
              <a:t>•	Finally, a certain number of top-ranked sentences form the final summary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TextRank:</a:t>
            </a:r>
          </a:p>
          <a:p>
            <a:r>
              <a:rPr lang="en-US"/>
              <a:t>Textrank is a graph-based ranking algorithm like Google’s PageRank algorithm which has been successfully implemented in citation analysis. We use text rank often for keyword extraction, automated text summarization and phrase ranking.</a:t>
            </a:r>
          </a:p>
          <a:p>
            <a:endParaRPr lang="en-US"/>
          </a:p>
          <a:p>
            <a:r>
              <a:rPr lang="en-US"/>
              <a:t>PageRank:</a:t>
            </a:r>
          </a:p>
          <a:p>
            <a:r>
              <a:rPr lang="en-US"/>
              <a:t>PageRank is a link analysis algorithm and it assigns a numerical weighting to each element of a hyperlinked set of documents, such as the World Wide Web, with the purpose of "measuring" its relative importance within the set. The algorithm may be applied to any collection of entities with reciprocal quotations and references.</a:t>
            </a:r>
          </a:p>
          <a:p>
            <a:endParaRPr lang="en-US"/>
          </a:p>
          <a:p>
            <a:r>
              <a:rPr lang="en-US"/>
              <a:t>LSA:</a:t>
            </a:r>
          </a:p>
          <a:p>
            <a:r>
              <a:rPr lang="en-US"/>
              <a:t>Latent Semantic Analysis is an robust Algebric-Statistical method which extracts hidden semantic structures of words and sentences i.e. it extracts the features that cannot be directly mentioned. These features are essential to data , but are not original features of the dataset. It is an unsupervised approach along with the usage of Natural Language Processing(NLP).</a:t>
            </a:r>
          </a:p>
          <a:p>
            <a:endParaRPr lang="en-US"/>
          </a:p>
          <a:p>
            <a:r>
              <a:rPr lang="en-US"/>
              <a:t>LexRank:</a:t>
            </a:r>
          </a:p>
          <a:p>
            <a:r>
              <a:rPr lang="en-US"/>
              <a:t>LexRank is an unsupervised approach to text summarization based on graph-based centrality scoring of sentences. The main idea is that sentences “recommend” other similar sentences to the reader. Thus, if one sentence is very similar to many others, it will likely be a sentence of great importance.</a:t>
            </a:r>
          </a:p>
          <a:p>
            <a:endParaRPr lang="en-US"/>
          </a:p>
          <a:p>
            <a:r>
              <a:rPr lang="en-US"/>
              <a:t>Luhn:</a:t>
            </a:r>
          </a:p>
          <a:p>
            <a:r>
              <a:rPr lang="en-US"/>
              <a:t>Luhn’s algorithm is an approach based on TF-IDF. It selects only the words of higher importance as per their frequency. Higher weights are assigned to the words present at the begining of the document. </a:t>
            </a:r>
          </a:p>
          <a:p>
            <a:endParaRPr lang="en-US"/>
          </a:p>
          <a:p>
            <a:r>
              <a:rPr lang="en-US"/>
              <a:t>Transformers 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TextRank:</a:t>
            </a:r>
          </a:p>
          <a:p>
            <a:r>
              <a:rPr lang="en-US"/>
              <a:t>Textrank is a graph-based ranking algorithm like Google’s PageRank algorithm which has been successfully implemented in citation analysis. We use text rank often for keyword extraction, automated text summarization and phrase ranking.</a:t>
            </a:r>
          </a:p>
          <a:p>
            <a:endParaRPr lang="en-US"/>
          </a:p>
          <a:p>
            <a:r>
              <a:rPr lang="en-US"/>
              <a:t>PageRank:</a:t>
            </a:r>
          </a:p>
          <a:p>
            <a:r>
              <a:rPr lang="en-US"/>
              <a:t>PageRank is a link analysis algorithm and it assigns a numerical weighting to each element of a hyperlinked set of documents, such as the World Wide Web, with the purpose of "measuring" its relative importance within the set. The algorithm may be applied to any collection of entities with reciprocal quotations and references.</a:t>
            </a:r>
          </a:p>
          <a:p>
            <a:endParaRPr lang="en-US"/>
          </a:p>
          <a:p>
            <a:r>
              <a:rPr lang="en-US"/>
              <a:t>LSA:</a:t>
            </a:r>
          </a:p>
          <a:p>
            <a:r>
              <a:rPr lang="en-US"/>
              <a:t>Latent Semantic Analysis is an robust Algebric-Statistical method which extracts hidden semantic structures of words and sentences i.e. it extracts the features that cannot be directly mentioned. These features are essential to data , but are not original features of the dataset. It is an unsupervised approach along with the usage of Natural Language Processing(NLP).</a:t>
            </a:r>
          </a:p>
          <a:p>
            <a:endParaRPr lang="en-US"/>
          </a:p>
          <a:p>
            <a:r>
              <a:rPr lang="en-US"/>
              <a:t>LexRank:</a:t>
            </a:r>
          </a:p>
          <a:p>
            <a:r>
              <a:rPr lang="en-US"/>
              <a:t>LexRank is an unsupervised approach to text summarization based on graph-based centrality scoring of sentences. The main idea is that sentences “recommend” other similar sentences to the reader. Thus, if one sentence is very similar to many others, it will likely be a sentence of great importance.</a:t>
            </a:r>
          </a:p>
          <a:p>
            <a:endParaRPr lang="en-US"/>
          </a:p>
          <a:p>
            <a:r>
              <a:rPr lang="en-US"/>
              <a:t>Luhn:</a:t>
            </a:r>
          </a:p>
          <a:p>
            <a:r>
              <a:rPr lang="en-US"/>
              <a:t>Luhn’s algorithm is an approach based on TF-IDF. It selects only the words of higher importance as per their frequency. Higher weights are assigned to the words present at the begining of the document. </a:t>
            </a:r>
          </a:p>
          <a:p>
            <a:endParaRPr lang="en-US"/>
          </a:p>
          <a:p>
            <a:r>
              <a:rPr lang="en-US"/>
              <a:t>Transformers 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TextRank:</a:t>
            </a:r>
          </a:p>
          <a:p>
            <a:r>
              <a:rPr lang="en-US"/>
              <a:t>Textrank is a graph-based ranking algorithm like Google’s PageRank algorithm which has been successfully implemented in citation analysis. We use text rank often for keyword extraction, automated text summarization and phrase ranking.</a:t>
            </a:r>
          </a:p>
          <a:p>
            <a:endParaRPr lang="en-US"/>
          </a:p>
          <a:p>
            <a:r>
              <a:rPr lang="en-US"/>
              <a:t>PageRank:</a:t>
            </a:r>
          </a:p>
          <a:p>
            <a:r>
              <a:rPr lang="en-US"/>
              <a:t>PageRank is a link analysis algorithm and it assigns a numerical weighting to each element of a hyperlinked set of documents, such as the World Wide Web, with the purpose of "measuring" its relative importance within the set. The algorithm may be applied to any collection of entities with reciprocal quotations and references.</a:t>
            </a:r>
          </a:p>
          <a:p>
            <a:endParaRPr lang="en-US"/>
          </a:p>
          <a:p>
            <a:r>
              <a:rPr lang="en-US"/>
              <a:t>LSA:</a:t>
            </a:r>
          </a:p>
          <a:p>
            <a:r>
              <a:rPr lang="en-US"/>
              <a:t>Latent Semantic Analysis is an robust Algebric-Statistical method which extracts hidden semantic structures of words and sentences i.e. it extracts the features that cannot be directly mentioned. These features are essential to data , but are not original features of the dataset. It is an unsupervised approach along with the usage of Natural Language Processing(NLP).</a:t>
            </a:r>
          </a:p>
          <a:p>
            <a:endParaRPr lang="en-US"/>
          </a:p>
          <a:p>
            <a:r>
              <a:rPr lang="en-US"/>
              <a:t>LexRank:</a:t>
            </a:r>
          </a:p>
          <a:p>
            <a:r>
              <a:rPr lang="en-US"/>
              <a:t>LexRank is an unsupervised approach to text summarization based on graph-based centrality scoring of sentences. The main idea is that sentences “recommend” other similar sentences to the reader. Thus, if one sentence is very similar to many others, it will likely be a sentence of great importance.</a:t>
            </a:r>
          </a:p>
          <a:p>
            <a:endParaRPr lang="en-US"/>
          </a:p>
          <a:p>
            <a:r>
              <a:rPr lang="en-US"/>
              <a:t>Luhn:</a:t>
            </a:r>
          </a:p>
          <a:p>
            <a:r>
              <a:rPr lang="en-US"/>
              <a:t>Luhn’s algorithm is an approach based on TF-IDF. It selects only the words of higher importance as per their frequency. Higher weights are assigned to the words present at the begining of the document. </a:t>
            </a:r>
          </a:p>
          <a:p>
            <a:endParaRPr lang="en-US"/>
          </a:p>
          <a:p>
            <a:r>
              <a:rPr lang="en-US"/>
              <a:t>Transformers 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TextRank:</a:t>
            </a:r>
          </a:p>
          <a:p>
            <a:r>
              <a:rPr lang="en-US"/>
              <a:t>Textrank is a graph-based ranking algorithm like Google’s PageRank algorithm which has been successfully implemented in citation analysis. We use text rank often for keyword extraction, automated text summarization and phrase ranking.</a:t>
            </a:r>
          </a:p>
          <a:p>
            <a:endParaRPr lang="en-US"/>
          </a:p>
          <a:p>
            <a:r>
              <a:rPr lang="en-US"/>
              <a:t>PageRank:</a:t>
            </a:r>
          </a:p>
          <a:p>
            <a:r>
              <a:rPr lang="en-US"/>
              <a:t>PageRank is a link analysis algorithm and it assigns a numerical weighting to each element of a hyperlinked set of documents, such as the World Wide Web, with the purpose of "measuring" its relative importance within the set. The algorithm may be applied to any collection of entities with reciprocal quotations and references.</a:t>
            </a:r>
          </a:p>
          <a:p>
            <a:endParaRPr lang="en-US"/>
          </a:p>
          <a:p>
            <a:r>
              <a:rPr lang="en-US"/>
              <a:t>LSA:</a:t>
            </a:r>
          </a:p>
          <a:p>
            <a:r>
              <a:rPr lang="en-US"/>
              <a:t>Latent Semantic Analysis is an robust Algebric-Statistical method which extracts hidden semantic structures of words and sentences i.e. it extracts the features that cannot be directly mentioned. These features are essential to data , but are not original features of the dataset. It is an unsupervised approach along with the usage of Natural Language Processing(NLP).</a:t>
            </a:r>
          </a:p>
          <a:p>
            <a:endParaRPr lang="en-US"/>
          </a:p>
          <a:p>
            <a:r>
              <a:rPr lang="en-US"/>
              <a:t>LexRank:</a:t>
            </a:r>
          </a:p>
          <a:p>
            <a:r>
              <a:rPr lang="en-US"/>
              <a:t>LexRank is an unsupervised approach to text summarization based on graph-based centrality scoring of sentences. The main idea is that sentences “recommend” other similar sentences to the reader. Thus, if one sentence is very similar to many others, it will likely be a sentence of great importance.</a:t>
            </a:r>
          </a:p>
          <a:p>
            <a:endParaRPr lang="en-US"/>
          </a:p>
          <a:p>
            <a:r>
              <a:rPr lang="en-US"/>
              <a:t>Luhn:</a:t>
            </a:r>
          </a:p>
          <a:p>
            <a:r>
              <a:rPr lang="en-US"/>
              <a:t>Luhn’s algorithm is an approach based on TF-IDF. It selects only the words of higher importance as per their frequency. Higher weights are assigned to the words present at the begining of the document. </a:t>
            </a:r>
          </a:p>
          <a:p>
            <a:endParaRPr lang="en-US"/>
          </a:p>
          <a:p>
            <a:r>
              <a:rPr lang="en-US"/>
              <a:t>Transformers 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first step would be to concatenate all the text contained in the articles</a:t>
            </a:r>
          </a:p>
          <a:p>
            <a:r>
              <a:rPr lang="en-US"/>
              <a:t>•	Then split the text into individual sentences</a:t>
            </a:r>
          </a:p>
          <a:p>
            <a:r>
              <a:rPr lang="en-US"/>
              <a:t>•	In the next step, we will find vector representation (word embedding) for each and every sentence</a:t>
            </a:r>
          </a:p>
          <a:p>
            <a:r>
              <a:rPr lang="en-US"/>
              <a:t>•	Similarities between sentence vectors are then calculated and stored in a matrix</a:t>
            </a:r>
          </a:p>
          <a:p>
            <a:r>
              <a:rPr lang="en-US"/>
              <a:t>•	The similarity matrix is then converted into a graph, with sentences as vertices and similarity scores as edges, for sentence rank calculation</a:t>
            </a:r>
          </a:p>
          <a:p>
            <a:r>
              <a:rPr lang="en-US"/>
              <a:t>•	Finally, a certain number of top-ranked sentences form the final summary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24.png"/><Relationship Id="rId12"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5.sv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9.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1083" y="253682"/>
            <a:ext cx="1826490" cy="1826490"/>
          </a:xfrm>
          <a:prstGeom prst="rect">
            <a:avLst/>
          </a:prstGeom>
        </p:spPr>
      </p:pic>
      <p:graphicFrame>
        <p:nvGraphicFramePr>
          <p:cNvPr id="3" name="Table 3"/>
          <p:cNvGraphicFramePr>
            <a:graphicFrameLocks noGrp="1"/>
          </p:cNvGraphicFramePr>
          <p:nvPr/>
        </p:nvGraphicFramePr>
        <p:xfrm>
          <a:off x="689981" y="2610842"/>
          <a:ext cx="16908037" cy="4871878"/>
        </p:xfrm>
        <a:graphic>
          <a:graphicData uri="http://schemas.openxmlformats.org/drawingml/2006/table">
            <a:tbl>
              <a:tblPr/>
              <a:tblGrid>
                <a:gridCol w="4821192">
                  <a:extLst>
                    <a:ext uri="{9D8B030D-6E8A-4147-A177-3AD203B41FA5}">
                      <a16:colId xmlns:a16="http://schemas.microsoft.com/office/drawing/2014/main" val="20000"/>
                    </a:ext>
                  </a:extLst>
                </a:gridCol>
                <a:gridCol w="12086845">
                  <a:extLst>
                    <a:ext uri="{9D8B030D-6E8A-4147-A177-3AD203B41FA5}">
                      <a16:colId xmlns:a16="http://schemas.microsoft.com/office/drawing/2014/main" val="20001"/>
                    </a:ext>
                  </a:extLst>
                </a:gridCol>
              </a:tblGrid>
              <a:tr h="1171209">
                <a:tc>
                  <a:txBody>
                    <a:bodyPr/>
                    <a:lstStyle/>
                    <a:p>
                      <a:pPr algn="ctr">
                        <a:lnSpc>
                          <a:spcPts val="5180"/>
                        </a:lnSpc>
                        <a:defRPr/>
                      </a:pPr>
                      <a:r>
                        <a:rPr lang="en-US" sz="3700">
                          <a:solidFill>
                            <a:srgbClr val="FFFFFF"/>
                          </a:solidFill>
                          <a:latin typeface="Montserrat Semi-Bold Bold"/>
                        </a:rPr>
                        <a:t>Group: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180"/>
                        </a:lnSpc>
                        <a:defRPr/>
                      </a:pPr>
                      <a:r>
                        <a:rPr lang="en-US" sz="3700">
                          <a:solidFill>
                            <a:srgbClr val="FFFFFF"/>
                          </a:solidFill>
                          <a:latin typeface="Montserrat Semi-Bold Bold"/>
                        </a:rPr>
                        <a:t>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862415">
                <a:tc>
                  <a:txBody>
                    <a:bodyPr/>
                    <a:lstStyle/>
                    <a:p>
                      <a:pPr algn="ctr">
                        <a:lnSpc>
                          <a:spcPts val="5180"/>
                        </a:lnSpc>
                        <a:defRPr/>
                      </a:pPr>
                      <a:r>
                        <a:rPr lang="en-US" sz="3700">
                          <a:solidFill>
                            <a:srgbClr val="FFFFFF"/>
                          </a:solidFill>
                          <a:latin typeface="Montserrat Semi-Bold"/>
                        </a:rPr>
                        <a:t>Name &amp; Roll No.:</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320"/>
                        </a:lnSpc>
                        <a:defRPr/>
                      </a:pPr>
                      <a:r>
                        <a:rPr lang="en-US" sz="3800">
                          <a:solidFill>
                            <a:srgbClr val="FFFFFF"/>
                          </a:solidFill>
                          <a:latin typeface="Montserrat Semi-Bold"/>
                        </a:rPr>
                        <a:t>Agarwal Shruti Hemant (DS-01)</a:t>
                      </a:r>
                      <a:endParaRPr lang="en-US" sz="1100"/>
                    </a:p>
                    <a:p>
                      <a:pPr algn="ctr">
                        <a:lnSpc>
                          <a:spcPts val="5320"/>
                        </a:lnSpc>
                      </a:pPr>
                      <a:r>
                        <a:rPr lang="en-US" sz="3800">
                          <a:solidFill>
                            <a:srgbClr val="FFFFFF"/>
                          </a:solidFill>
                          <a:latin typeface="Montserrat Semi-Bold"/>
                        </a:rPr>
                        <a:t>Sharma Radhika Shivkumar (DS-15)</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838254">
                <a:tc>
                  <a:txBody>
                    <a:bodyPr/>
                    <a:lstStyle/>
                    <a:p>
                      <a:pPr algn="ctr">
                        <a:lnSpc>
                          <a:spcPts val="5180"/>
                        </a:lnSpc>
                        <a:defRPr/>
                      </a:pPr>
                      <a:r>
                        <a:rPr lang="en-US" sz="3700">
                          <a:solidFill>
                            <a:srgbClr val="FFFFFF"/>
                          </a:solidFill>
                          <a:latin typeface="Montserrat Semi-Bold"/>
                        </a:rPr>
                        <a:t>Title: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180"/>
                        </a:lnSpc>
                        <a:defRPr/>
                      </a:pPr>
                      <a:r>
                        <a:rPr lang="en-US" sz="3700">
                          <a:solidFill>
                            <a:srgbClr val="FFFFFF"/>
                          </a:solidFill>
                          <a:latin typeface="Montserrat Semi-Bold"/>
                        </a:rPr>
                        <a:t>Extractive and Abstractive Text Summarization:</a:t>
                      </a:r>
                      <a:endParaRPr lang="en-US" sz="1100"/>
                    </a:p>
                    <a:p>
                      <a:pPr algn="ctr">
                        <a:lnSpc>
                          <a:spcPts val="5180"/>
                        </a:lnSpc>
                      </a:pPr>
                      <a:r>
                        <a:rPr lang="en-US" sz="3700">
                          <a:solidFill>
                            <a:srgbClr val="FFFFFF"/>
                          </a:solidFill>
                          <a:latin typeface="Montserrat Semi-Bold"/>
                        </a:rPr>
                        <a:t>A Deep Learning &amp; NLP Approach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TextBox 4"/>
          <p:cNvSpPr txBox="1"/>
          <p:nvPr/>
        </p:nvSpPr>
        <p:spPr>
          <a:xfrm>
            <a:off x="0" y="177482"/>
            <a:ext cx="18288000" cy="2089150"/>
          </a:xfrm>
          <a:prstGeom prst="rect">
            <a:avLst/>
          </a:prstGeom>
        </p:spPr>
        <p:txBody>
          <a:bodyPr lIns="0" tIns="0" rIns="0" bIns="0" rtlCol="0" anchor="t">
            <a:spAutoFit/>
          </a:bodyPr>
          <a:lstStyle/>
          <a:p>
            <a:pPr algn="ctr">
              <a:lnSpc>
                <a:spcPts val="5599"/>
              </a:lnSpc>
              <a:spcBef>
                <a:spcPct val="0"/>
              </a:spcBef>
            </a:pPr>
            <a:r>
              <a:rPr lang="en-US" sz="3999">
                <a:solidFill>
                  <a:srgbClr val="FDA715"/>
                </a:solidFill>
                <a:latin typeface="Montserrat Classic Bold"/>
              </a:rPr>
              <a:t>M.Sc. AIML &amp; Data Science</a:t>
            </a:r>
          </a:p>
          <a:p>
            <a:pPr algn="ctr">
              <a:lnSpc>
                <a:spcPts val="5599"/>
              </a:lnSpc>
              <a:spcBef>
                <a:spcPct val="0"/>
              </a:spcBef>
            </a:pPr>
            <a:r>
              <a:rPr lang="en-US" sz="3999">
                <a:solidFill>
                  <a:srgbClr val="FDA715"/>
                </a:solidFill>
                <a:latin typeface="Montserrat Classic Bold"/>
              </a:rPr>
              <a:t>Semester – VIII</a:t>
            </a:r>
          </a:p>
          <a:p>
            <a:pPr algn="ctr">
              <a:lnSpc>
                <a:spcPts val="5599"/>
              </a:lnSpc>
              <a:spcBef>
                <a:spcPct val="0"/>
              </a:spcBef>
            </a:pPr>
            <a:r>
              <a:rPr lang="en-US" sz="3999">
                <a:solidFill>
                  <a:srgbClr val="FDA715"/>
                </a:solidFill>
                <a:latin typeface="Montserrat Classic Bold"/>
              </a:rPr>
              <a:t>CC-416: PROJECT-III: Project </a:t>
            </a:r>
          </a:p>
        </p:txBody>
      </p:sp>
      <p:sp>
        <p:nvSpPr>
          <p:cNvPr id="5" name="TextBox 5"/>
          <p:cNvSpPr txBox="1"/>
          <p:nvPr/>
        </p:nvSpPr>
        <p:spPr>
          <a:xfrm>
            <a:off x="0" y="8538131"/>
            <a:ext cx="18288000" cy="1607185"/>
          </a:xfrm>
          <a:prstGeom prst="rect">
            <a:avLst/>
          </a:prstGeom>
        </p:spPr>
        <p:txBody>
          <a:bodyPr lIns="0" tIns="0" rIns="0" bIns="0" rtlCol="0" anchor="t">
            <a:spAutoFit/>
          </a:bodyPr>
          <a:lstStyle/>
          <a:p>
            <a:pPr algn="ctr">
              <a:lnSpc>
                <a:spcPts val="4339"/>
              </a:lnSpc>
              <a:spcBef>
                <a:spcPct val="0"/>
              </a:spcBef>
            </a:pPr>
            <a:r>
              <a:rPr lang="en-US" sz="3099">
                <a:solidFill>
                  <a:srgbClr val="FDA715"/>
                </a:solidFill>
                <a:latin typeface="Montserrat Classic Bold"/>
              </a:rPr>
              <a:t>Department of AIML &amp; Data Science</a:t>
            </a:r>
          </a:p>
          <a:p>
            <a:pPr algn="ctr">
              <a:lnSpc>
                <a:spcPts val="4339"/>
              </a:lnSpc>
              <a:spcBef>
                <a:spcPct val="0"/>
              </a:spcBef>
            </a:pPr>
            <a:r>
              <a:rPr lang="en-US" sz="3099">
                <a:solidFill>
                  <a:srgbClr val="FDA715"/>
                </a:solidFill>
                <a:latin typeface="Montserrat Classic Bold"/>
              </a:rPr>
              <a:t>School of Emerging Science &amp; Technology</a:t>
            </a:r>
          </a:p>
          <a:p>
            <a:pPr algn="ctr">
              <a:lnSpc>
                <a:spcPts val="4339"/>
              </a:lnSpc>
              <a:spcBef>
                <a:spcPct val="0"/>
              </a:spcBef>
            </a:pPr>
            <a:r>
              <a:rPr lang="en-US" sz="3099">
                <a:solidFill>
                  <a:srgbClr val="FDA715"/>
                </a:solidFill>
                <a:latin typeface="Montserrat Classic Bold"/>
              </a:rPr>
              <a:t>Gujarat University</a:t>
            </a:r>
          </a:p>
        </p:txBody>
      </p:sp>
      <p:sp>
        <p:nvSpPr>
          <p:cNvPr id="6" name="TextBox 6"/>
          <p:cNvSpPr txBox="1"/>
          <p:nvPr/>
        </p:nvSpPr>
        <p:spPr>
          <a:xfrm>
            <a:off x="0" y="7645955"/>
            <a:ext cx="18288000" cy="596900"/>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Montserrat Semi-Bold"/>
              </a:rPr>
              <a:t>Under the Guidance of Rashmi Pandey, Dr. Ravi Gor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11778" y="-18084062"/>
            <a:ext cx="22422293" cy="19386784"/>
          </a:xfrm>
          <a:prstGeom prst="rect">
            <a:avLst/>
          </a:prstGeom>
        </p:spPr>
      </p:pic>
      <p:pic>
        <p:nvPicPr>
          <p:cNvPr id="3" name="Picture 3"/>
          <p:cNvPicPr>
            <a:picLocks noChangeAspect="1"/>
          </p:cNvPicPr>
          <p:nvPr/>
        </p:nvPicPr>
        <p:blipFill>
          <a:blip r:embed="rId5"/>
          <a:srcRect b="518"/>
          <a:stretch>
            <a:fillRect/>
          </a:stretch>
        </p:blipFill>
        <p:spPr>
          <a:xfrm>
            <a:off x="16169951" y="328180"/>
            <a:ext cx="1836015" cy="1826490"/>
          </a:xfrm>
          <a:prstGeom prst="rect">
            <a:avLst/>
          </a:prstGeom>
        </p:spPr>
      </p:pic>
      <p:pic>
        <p:nvPicPr>
          <p:cNvPr id="4" name="Picture 4"/>
          <p:cNvPicPr>
            <a:picLocks noChangeAspect="1"/>
          </p:cNvPicPr>
          <p:nvPr/>
        </p:nvPicPr>
        <p:blipFill>
          <a:blip r:embed="rId6"/>
          <a:srcRect t="2924" b="2924"/>
          <a:stretch>
            <a:fillRect/>
          </a:stretch>
        </p:blipFill>
        <p:spPr>
          <a:xfrm>
            <a:off x="701795" y="1549348"/>
            <a:ext cx="6864109" cy="8398126"/>
          </a:xfrm>
          <a:prstGeom prst="rect">
            <a:avLst/>
          </a:prstGeom>
        </p:spPr>
      </p:pic>
      <p:pic>
        <p:nvPicPr>
          <p:cNvPr id="5" name="Picture 5"/>
          <p:cNvPicPr>
            <a:picLocks noChangeAspect="1"/>
          </p:cNvPicPr>
          <p:nvPr/>
        </p:nvPicPr>
        <p:blipFill>
          <a:blip r:embed="rId7"/>
          <a:srcRect/>
          <a:stretch>
            <a:fillRect/>
          </a:stretch>
        </p:blipFill>
        <p:spPr>
          <a:xfrm>
            <a:off x="8198303" y="2685724"/>
            <a:ext cx="9326008" cy="2869541"/>
          </a:xfrm>
          <a:prstGeom prst="rect">
            <a:avLst/>
          </a:prstGeom>
        </p:spPr>
      </p:pic>
      <p:pic>
        <p:nvPicPr>
          <p:cNvPr id="6" name="Picture 6"/>
          <p:cNvPicPr>
            <a:picLocks noChangeAspect="1"/>
          </p:cNvPicPr>
          <p:nvPr/>
        </p:nvPicPr>
        <p:blipFill>
          <a:blip r:embed="rId8"/>
          <a:srcRect/>
          <a:stretch>
            <a:fillRect/>
          </a:stretch>
        </p:blipFill>
        <p:spPr>
          <a:xfrm>
            <a:off x="9344025" y="6291213"/>
            <a:ext cx="7244114" cy="3137474"/>
          </a:xfrm>
          <a:prstGeom prst="rect">
            <a:avLst/>
          </a:prstGeom>
        </p:spPr>
      </p:pic>
      <p:sp>
        <p:nvSpPr>
          <p:cNvPr id="7" name="TextBox 7"/>
          <p:cNvSpPr txBox="1"/>
          <p:nvPr/>
        </p:nvSpPr>
        <p:spPr>
          <a:xfrm>
            <a:off x="225811" y="244475"/>
            <a:ext cx="13475890"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ABSTRACTIVE WORKFLOW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80013" y="-13166365"/>
            <a:ext cx="16745874" cy="14478833"/>
          </a:xfrm>
          <a:prstGeom prst="rect">
            <a:avLst/>
          </a:prstGeom>
        </p:spPr>
      </p:pic>
      <p:pic>
        <p:nvPicPr>
          <p:cNvPr id="3" name="Picture 3"/>
          <p:cNvPicPr>
            <a:picLocks noChangeAspect="1"/>
          </p:cNvPicPr>
          <p:nvPr/>
        </p:nvPicPr>
        <p:blipFill>
          <a:blip r:embed="rId5"/>
          <a:srcRect/>
          <a:stretch>
            <a:fillRect/>
          </a:stretch>
        </p:blipFill>
        <p:spPr>
          <a:xfrm>
            <a:off x="6717593" y="2696371"/>
            <a:ext cx="4852814" cy="2171240"/>
          </a:xfrm>
          <a:prstGeom prst="rect">
            <a:avLst/>
          </a:prstGeom>
        </p:spPr>
      </p:pic>
      <p:pic>
        <p:nvPicPr>
          <p:cNvPr id="4" name="Picture 4"/>
          <p:cNvPicPr>
            <a:picLocks noChangeAspect="1"/>
          </p:cNvPicPr>
          <p:nvPr/>
        </p:nvPicPr>
        <p:blipFill>
          <a:blip r:embed="rId6"/>
          <a:srcRect/>
          <a:stretch>
            <a:fillRect/>
          </a:stretch>
        </p:blipFill>
        <p:spPr>
          <a:xfrm>
            <a:off x="1028700" y="8159700"/>
            <a:ext cx="4784018" cy="1427929"/>
          </a:xfrm>
          <a:prstGeom prst="rect">
            <a:avLst/>
          </a:prstGeom>
        </p:spPr>
      </p:pic>
      <p:pic>
        <p:nvPicPr>
          <p:cNvPr id="5" name="Picture 5"/>
          <p:cNvPicPr>
            <a:picLocks noChangeAspect="1"/>
          </p:cNvPicPr>
          <p:nvPr/>
        </p:nvPicPr>
        <p:blipFill>
          <a:blip r:embed="rId7"/>
          <a:srcRect/>
          <a:stretch>
            <a:fillRect/>
          </a:stretch>
        </p:blipFill>
        <p:spPr>
          <a:xfrm>
            <a:off x="12161955" y="2696371"/>
            <a:ext cx="5433981" cy="2834675"/>
          </a:xfrm>
          <a:prstGeom prst="rect">
            <a:avLst/>
          </a:prstGeom>
        </p:spPr>
      </p:pic>
      <p:pic>
        <p:nvPicPr>
          <p:cNvPr id="6" name="Picture 6"/>
          <p:cNvPicPr>
            <a:picLocks noChangeAspect="1"/>
          </p:cNvPicPr>
          <p:nvPr/>
        </p:nvPicPr>
        <p:blipFill>
          <a:blip r:embed="rId8"/>
          <a:srcRect t="1684" b="1684"/>
          <a:stretch>
            <a:fillRect/>
          </a:stretch>
        </p:blipFill>
        <p:spPr>
          <a:xfrm>
            <a:off x="6717593" y="8066178"/>
            <a:ext cx="4852814" cy="1771029"/>
          </a:xfrm>
          <a:prstGeom prst="rect">
            <a:avLst/>
          </a:prstGeom>
        </p:spPr>
      </p:pic>
      <p:pic>
        <p:nvPicPr>
          <p:cNvPr id="7" name="Picture 7"/>
          <p:cNvPicPr>
            <a:picLocks noChangeAspect="1"/>
          </p:cNvPicPr>
          <p:nvPr/>
        </p:nvPicPr>
        <p:blipFill>
          <a:blip r:embed="rId9"/>
          <a:srcRect t="3181" b="3181"/>
          <a:stretch>
            <a:fillRect/>
          </a:stretch>
        </p:blipFill>
        <p:spPr>
          <a:xfrm>
            <a:off x="6717593" y="5655462"/>
            <a:ext cx="4852814" cy="1622864"/>
          </a:xfrm>
          <a:prstGeom prst="rect">
            <a:avLst/>
          </a:prstGeom>
        </p:spPr>
      </p:pic>
      <p:pic>
        <p:nvPicPr>
          <p:cNvPr id="8" name="Picture 8"/>
          <p:cNvPicPr>
            <a:picLocks noChangeAspect="1"/>
          </p:cNvPicPr>
          <p:nvPr/>
        </p:nvPicPr>
        <p:blipFill>
          <a:blip r:embed="rId10"/>
          <a:srcRect l="4744" t="3097" r="4421"/>
          <a:stretch>
            <a:fillRect/>
          </a:stretch>
        </p:blipFill>
        <p:spPr>
          <a:xfrm>
            <a:off x="12161955" y="6464161"/>
            <a:ext cx="5433981" cy="2487532"/>
          </a:xfrm>
          <a:prstGeom prst="rect">
            <a:avLst/>
          </a:prstGeom>
        </p:spPr>
      </p:pic>
      <p:pic>
        <p:nvPicPr>
          <p:cNvPr id="9" name="Picture 9"/>
          <p:cNvPicPr>
            <a:picLocks noChangeAspect="1"/>
          </p:cNvPicPr>
          <p:nvPr/>
        </p:nvPicPr>
        <p:blipFill>
          <a:blip r:embed="rId11"/>
          <a:srcRect/>
          <a:stretch>
            <a:fillRect/>
          </a:stretch>
        </p:blipFill>
        <p:spPr>
          <a:xfrm>
            <a:off x="1028700" y="2777335"/>
            <a:ext cx="4784018" cy="4784018"/>
          </a:xfrm>
          <a:prstGeom prst="rect">
            <a:avLst/>
          </a:prstGeom>
        </p:spPr>
      </p:pic>
      <p:sp>
        <p:nvSpPr>
          <p:cNvPr id="10" name="TextBox 10"/>
          <p:cNvSpPr txBox="1"/>
          <p:nvPr/>
        </p:nvSpPr>
        <p:spPr>
          <a:xfrm>
            <a:off x="428541" y="244475"/>
            <a:ext cx="8715459"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METHODOLOGY </a:t>
            </a:r>
          </a:p>
        </p:txBody>
      </p:sp>
      <p:sp>
        <p:nvSpPr>
          <p:cNvPr id="11" name="TextBox 11"/>
          <p:cNvSpPr txBox="1"/>
          <p:nvPr/>
        </p:nvSpPr>
        <p:spPr>
          <a:xfrm>
            <a:off x="1028700" y="1735570"/>
            <a:ext cx="15552140" cy="762000"/>
          </a:xfrm>
          <a:prstGeom prst="rect">
            <a:avLst/>
          </a:prstGeom>
        </p:spPr>
        <p:txBody>
          <a:bodyPr lIns="0" tIns="0" rIns="0" bIns="0" rtlCol="0" anchor="t">
            <a:spAutoFit/>
          </a:bodyPr>
          <a:lstStyle/>
          <a:p>
            <a:pPr algn="just">
              <a:lnSpc>
                <a:spcPts val="6299"/>
              </a:lnSpc>
              <a:spcBef>
                <a:spcPct val="0"/>
              </a:spcBef>
            </a:pPr>
            <a:r>
              <a:rPr lang="en-US" sz="4500">
                <a:solidFill>
                  <a:srgbClr val="FDA715"/>
                </a:solidFill>
                <a:latin typeface="Canva Sans Bold"/>
              </a:rPr>
              <a:t>Libraries Used:</a:t>
            </a:r>
          </a:p>
        </p:txBody>
      </p:sp>
      <p:pic>
        <p:nvPicPr>
          <p:cNvPr id="12" name="Picture 12"/>
          <p:cNvPicPr>
            <a:picLocks noChangeAspect="1"/>
          </p:cNvPicPr>
          <p:nvPr/>
        </p:nvPicPr>
        <p:blipFill>
          <a:blip r:embed="rId12"/>
          <a:srcRect b="518"/>
          <a:stretch>
            <a:fillRect/>
          </a:stretch>
        </p:blipFill>
        <p:spPr>
          <a:xfrm>
            <a:off x="16169951" y="328180"/>
            <a:ext cx="1836015" cy="18264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80013" y="-13166365"/>
            <a:ext cx="16745874" cy="14478833"/>
          </a:xfrm>
          <a:prstGeom prst="rect">
            <a:avLst/>
          </a:prstGeom>
        </p:spPr>
      </p:pic>
      <p:sp>
        <p:nvSpPr>
          <p:cNvPr id="3" name="TextBox 3"/>
          <p:cNvSpPr txBox="1"/>
          <p:nvPr/>
        </p:nvSpPr>
        <p:spPr>
          <a:xfrm>
            <a:off x="428541" y="244475"/>
            <a:ext cx="8715459"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METHODOLOGY </a:t>
            </a:r>
          </a:p>
        </p:txBody>
      </p:sp>
      <p:sp>
        <p:nvSpPr>
          <p:cNvPr id="4" name="TextBox 4"/>
          <p:cNvSpPr txBox="1"/>
          <p:nvPr/>
        </p:nvSpPr>
        <p:spPr>
          <a:xfrm>
            <a:off x="428541" y="2006600"/>
            <a:ext cx="17316405" cy="6197600"/>
          </a:xfrm>
          <a:prstGeom prst="rect">
            <a:avLst/>
          </a:prstGeom>
        </p:spPr>
        <p:txBody>
          <a:bodyPr lIns="0" tIns="0" rIns="0" bIns="0" rtlCol="0" anchor="t">
            <a:spAutoFit/>
          </a:bodyPr>
          <a:lstStyle/>
          <a:p>
            <a:pPr algn="just">
              <a:lnSpc>
                <a:spcPts val="6299"/>
              </a:lnSpc>
            </a:pPr>
            <a:r>
              <a:rPr lang="en-US" sz="4500">
                <a:solidFill>
                  <a:srgbClr val="FDA715"/>
                </a:solidFill>
                <a:latin typeface="Canva Sans Bold"/>
              </a:rPr>
              <a:t>Data Preprocessing:</a:t>
            </a:r>
            <a:r>
              <a:rPr lang="en-US" sz="4500">
                <a:solidFill>
                  <a:srgbClr val="FFFFFF"/>
                </a:solidFill>
                <a:latin typeface="Canva Sans Bold"/>
              </a:rPr>
              <a:t> </a:t>
            </a:r>
          </a:p>
          <a:p>
            <a:pPr algn="just">
              <a:lnSpc>
                <a:spcPts val="3919"/>
              </a:lnSpc>
            </a:pPr>
            <a:endParaRPr lang="en-US" sz="4500">
              <a:solidFill>
                <a:srgbClr val="FFFFFF"/>
              </a:solidFill>
              <a:latin typeface="Canva Sans Bold"/>
            </a:endParaRPr>
          </a:p>
          <a:p>
            <a:pPr marL="863599" lvl="1" indent="-431800" algn="just">
              <a:lnSpc>
                <a:spcPts val="5599"/>
              </a:lnSpc>
              <a:buFont typeface="Arial"/>
              <a:buChar char="•"/>
            </a:pPr>
            <a:r>
              <a:rPr lang="en-US" sz="3999">
                <a:solidFill>
                  <a:srgbClr val="FFFFFF"/>
                </a:solidFill>
                <a:latin typeface="Canva Sans"/>
              </a:rPr>
              <a:t>Lowercasing </a:t>
            </a:r>
          </a:p>
          <a:p>
            <a:pPr marL="863599" lvl="1" indent="-431800" algn="just">
              <a:lnSpc>
                <a:spcPts val="5599"/>
              </a:lnSpc>
              <a:buFont typeface="Arial"/>
              <a:buChar char="•"/>
            </a:pPr>
            <a:r>
              <a:rPr lang="en-US" sz="3999">
                <a:solidFill>
                  <a:srgbClr val="FFFFFF"/>
                </a:solidFill>
                <a:latin typeface="Canva Sans"/>
              </a:rPr>
              <a:t>Tokenization</a:t>
            </a:r>
          </a:p>
          <a:p>
            <a:pPr marL="863599" lvl="1" indent="-431800" algn="just">
              <a:lnSpc>
                <a:spcPts val="5599"/>
              </a:lnSpc>
              <a:buFont typeface="Arial"/>
              <a:buChar char="•"/>
            </a:pPr>
            <a:r>
              <a:rPr lang="en-US" sz="3999">
                <a:solidFill>
                  <a:srgbClr val="FFFFFF"/>
                </a:solidFill>
                <a:latin typeface="Canva Sans"/>
              </a:rPr>
              <a:t>Eliminate Punctuation</a:t>
            </a:r>
          </a:p>
          <a:p>
            <a:pPr marL="863599" lvl="1" indent="-431800" algn="just">
              <a:lnSpc>
                <a:spcPts val="5599"/>
              </a:lnSpc>
              <a:buFont typeface="Arial"/>
              <a:buChar char="•"/>
            </a:pPr>
            <a:r>
              <a:rPr lang="en-US" sz="3999">
                <a:solidFill>
                  <a:srgbClr val="FFFFFF"/>
                </a:solidFill>
                <a:latin typeface="Canva Sans"/>
              </a:rPr>
              <a:t>Eliminate Stop words and frequently occurring words</a:t>
            </a:r>
          </a:p>
          <a:p>
            <a:pPr marL="863599" lvl="1" indent="-431800" algn="just">
              <a:lnSpc>
                <a:spcPts val="5599"/>
              </a:lnSpc>
              <a:buFont typeface="Arial"/>
              <a:buChar char="•"/>
            </a:pPr>
            <a:r>
              <a:rPr lang="en-US" sz="3999">
                <a:solidFill>
                  <a:srgbClr val="FFFFFF"/>
                </a:solidFill>
                <a:latin typeface="Canva Sans"/>
              </a:rPr>
              <a:t>Stemming</a:t>
            </a:r>
          </a:p>
          <a:p>
            <a:pPr marL="863599" lvl="1" indent="-431800" algn="just">
              <a:lnSpc>
                <a:spcPts val="5599"/>
              </a:lnSpc>
              <a:buFont typeface="Arial"/>
              <a:buChar char="•"/>
            </a:pPr>
            <a:r>
              <a:rPr lang="en-US" sz="3999">
                <a:solidFill>
                  <a:srgbClr val="FFFFFF"/>
                </a:solidFill>
                <a:latin typeface="Canva Sans"/>
              </a:rPr>
              <a:t>Lemmatization</a:t>
            </a:r>
          </a:p>
          <a:p>
            <a:pPr algn="just">
              <a:lnSpc>
                <a:spcPts val="5599"/>
              </a:lnSpc>
            </a:pPr>
            <a:endParaRPr lang="en-US" sz="3999">
              <a:solidFill>
                <a:srgbClr val="FFFFFF"/>
              </a:solidFill>
              <a:latin typeface="Canva Sans"/>
            </a:endParaRPr>
          </a:p>
        </p:txBody>
      </p:sp>
      <p:pic>
        <p:nvPicPr>
          <p:cNvPr id="5" name="Picture 5"/>
          <p:cNvPicPr>
            <a:picLocks noChangeAspect="1"/>
          </p:cNvPicPr>
          <p:nvPr/>
        </p:nvPicPr>
        <p:blipFill>
          <a:blip r:embed="rId5"/>
          <a:srcRect b="518"/>
          <a:stretch>
            <a:fillRect/>
          </a:stretch>
        </p:blipFill>
        <p:spPr>
          <a:xfrm>
            <a:off x="16169951" y="328180"/>
            <a:ext cx="1836015" cy="18264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80013" y="-13166365"/>
            <a:ext cx="16745874" cy="14478833"/>
          </a:xfrm>
          <a:prstGeom prst="rect">
            <a:avLst/>
          </a:prstGeom>
        </p:spPr>
      </p:pic>
      <p:pic>
        <p:nvPicPr>
          <p:cNvPr id="3" name="Picture 3"/>
          <p:cNvPicPr>
            <a:picLocks noChangeAspect="1"/>
          </p:cNvPicPr>
          <p:nvPr/>
        </p:nvPicPr>
        <p:blipFill>
          <a:blip r:embed="rId5"/>
          <a:srcRect/>
          <a:stretch>
            <a:fillRect/>
          </a:stretch>
        </p:blipFill>
        <p:spPr>
          <a:xfrm>
            <a:off x="2592924" y="4192653"/>
            <a:ext cx="14464090" cy="5381325"/>
          </a:xfrm>
          <a:prstGeom prst="rect">
            <a:avLst/>
          </a:prstGeom>
        </p:spPr>
      </p:pic>
      <p:sp>
        <p:nvSpPr>
          <p:cNvPr id="4" name="TextBox 4"/>
          <p:cNvSpPr txBox="1"/>
          <p:nvPr/>
        </p:nvSpPr>
        <p:spPr>
          <a:xfrm>
            <a:off x="428541" y="244475"/>
            <a:ext cx="8715459"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METHODOLOGY </a:t>
            </a:r>
          </a:p>
        </p:txBody>
      </p:sp>
      <p:sp>
        <p:nvSpPr>
          <p:cNvPr id="5" name="TextBox 5"/>
          <p:cNvSpPr txBox="1"/>
          <p:nvPr/>
        </p:nvSpPr>
        <p:spPr>
          <a:xfrm>
            <a:off x="428541" y="1610108"/>
            <a:ext cx="14623799" cy="762000"/>
          </a:xfrm>
          <a:prstGeom prst="rect">
            <a:avLst/>
          </a:prstGeom>
        </p:spPr>
        <p:txBody>
          <a:bodyPr lIns="0" tIns="0" rIns="0" bIns="0" rtlCol="0" anchor="t">
            <a:spAutoFit/>
          </a:bodyPr>
          <a:lstStyle/>
          <a:p>
            <a:pPr algn="just">
              <a:lnSpc>
                <a:spcPts val="6299"/>
              </a:lnSpc>
              <a:spcBef>
                <a:spcPct val="0"/>
              </a:spcBef>
            </a:pPr>
            <a:r>
              <a:rPr lang="en-US" sz="4500">
                <a:solidFill>
                  <a:srgbClr val="FDA715"/>
                </a:solidFill>
                <a:latin typeface="Canva Sans Bold"/>
              </a:rPr>
              <a:t>GUI: </a:t>
            </a:r>
          </a:p>
        </p:txBody>
      </p:sp>
      <p:sp>
        <p:nvSpPr>
          <p:cNvPr id="6" name="TextBox 6"/>
          <p:cNvSpPr txBox="1"/>
          <p:nvPr/>
        </p:nvSpPr>
        <p:spPr>
          <a:xfrm>
            <a:off x="1191780" y="2648333"/>
            <a:ext cx="10434757"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a:solidFill>
                  <a:srgbClr val="FFFFFF"/>
                </a:solidFill>
                <a:latin typeface="Canva Sans Bold"/>
              </a:rPr>
              <a:t>Extractive Summarizer Code </a:t>
            </a:r>
          </a:p>
        </p:txBody>
      </p:sp>
      <p:pic>
        <p:nvPicPr>
          <p:cNvPr id="7" name="Picture 7"/>
          <p:cNvPicPr>
            <a:picLocks noChangeAspect="1"/>
          </p:cNvPicPr>
          <p:nvPr/>
        </p:nvPicPr>
        <p:blipFill>
          <a:blip r:embed="rId6"/>
          <a:srcRect b="518"/>
          <a:stretch>
            <a:fillRect/>
          </a:stretch>
        </p:blipFill>
        <p:spPr>
          <a:xfrm>
            <a:off x="16169951" y="328180"/>
            <a:ext cx="1836015" cy="18264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80013" y="-13166365"/>
            <a:ext cx="16745874" cy="14478833"/>
          </a:xfrm>
          <a:prstGeom prst="rect">
            <a:avLst/>
          </a:prstGeom>
        </p:spPr>
      </p:pic>
      <p:pic>
        <p:nvPicPr>
          <p:cNvPr id="3" name="Picture 3"/>
          <p:cNvPicPr>
            <a:picLocks noChangeAspect="1"/>
          </p:cNvPicPr>
          <p:nvPr/>
        </p:nvPicPr>
        <p:blipFill>
          <a:blip r:embed="rId5"/>
          <a:srcRect r="806"/>
          <a:stretch>
            <a:fillRect/>
          </a:stretch>
        </p:blipFill>
        <p:spPr>
          <a:xfrm>
            <a:off x="4367454" y="3906903"/>
            <a:ext cx="9553092" cy="5756933"/>
          </a:xfrm>
          <a:prstGeom prst="rect">
            <a:avLst/>
          </a:prstGeom>
        </p:spPr>
      </p:pic>
      <p:sp>
        <p:nvSpPr>
          <p:cNvPr id="4" name="TextBox 4"/>
          <p:cNvSpPr txBox="1"/>
          <p:nvPr/>
        </p:nvSpPr>
        <p:spPr>
          <a:xfrm>
            <a:off x="428541" y="244475"/>
            <a:ext cx="8715459"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METHODOLOGY </a:t>
            </a:r>
          </a:p>
        </p:txBody>
      </p:sp>
      <p:sp>
        <p:nvSpPr>
          <p:cNvPr id="5" name="TextBox 5"/>
          <p:cNvSpPr txBox="1"/>
          <p:nvPr/>
        </p:nvSpPr>
        <p:spPr>
          <a:xfrm>
            <a:off x="428541" y="1610108"/>
            <a:ext cx="14623799" cy="762000"/>
          </a:xfrm>
          <a:prstGeom prst="rect">
            <a:avLst/>
          </a:prstGeom>
        </p:spPr>
        <p:txBody>
          <a:bodyPr lIns="0" tIns="0" rIns="0" bIns="0" rtlCol="0" anchor="t">
            <a:spAutoFit/>
          </a:bodyPr>
          <a:lstStyle/>
          <a:p>
            <a:pPr algn="just">
              <a:lnSpc>
                <a:spcPts val="6299"/>
              </a:lnSpc>
              <a:spcBef>
                <a:spcPct val="0"/>
              </a:spcBef>
            </a:pPr>
            <a:r>
              <a:rPr lang="en-US" sz="4500">
                <a:solidFill>
                  <a:srgbClr val="FDA715"/>
                </a:solidFill>
                <a:latin typeface="Canva Sans Bold"/>
              </a:rPr>
              <a:t>GUI: </a:t>
            </a:r>
          </a:p>
        </p:txBody>
      </p:sp>
      <p:sp>
        <p:nvSpPr>
          <p:cNvPr id="6" name="TextBox 6"/>
          <p:cNvSpPr txBox="1"/>
          <p:nvPr/>
        </p:nvSpPr>
        <p:spPr>
          <a:xfrm>
            <a:off x="958834" y="2648333"/>
            <a:ext cx="10900649"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a:solidFill>
                  <a:srgbClr val="FFFFFF"/>
                </a:solidFill>
                <a:latin typeface="Canva Sans Bold"/>
              </a:rPr>
              <a:t>Abstractive Summarizer Code </a:t>
            </a:r>
          </a:p>
        </p:txBody>
      </p:sp>
      <p:pic>
        <p:nvPicPr>
          <p:cNvPr id="7" name="Picture 7"/>
          <p:cNvPicPr>
            <a:picLocks noChangeAspect="1"/>
          </p:cNvPicPr>
          <p:nvPr/>
        </p:nvPicPr>
        <p:blipFill>
          <a:blip r:embed="rId6"/>
          <a:srcRect b="518"/>
          <a:stretch>
            <a:fillRect/>
          </a:stretch>
        </p:blipFill>
        <p:spPr>
          <a:xfrm>
            <a:off x="16169951" y="328180"/>
            <a:ext cx="1836015" cy="1826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16941" y="-11410045"/>
            <a:ext cx="14676536" cy="12689640"/>
          </a:xfrm>
          <a:prstGeom prst="rect">
            <a:avLst/>
          </a:prstGeom>
        </p:spPr>
      </p:pic>
      <p:sp>
        <p:nvSpPr>
          <p:cNvPr id="3" name="TextBox 3"/>
          <p:cNvSpPr txBox="1"/>
          <p:nvPr/>
        </p:nvSpPr>
        <p:spPr>
          <a:xfrm>
            <a:off x="8259594" y="2062151"/>
            <a:ext cx="9139367" cy="6072597"/>
          </a:xfrm>
          <a:prstGeom prst="rect">
            <a:avLst/>
          </a:prstGeom>
        </p:spPr>
        <p:txBody>
          <a:bodyPr lIns="0" tIns="0" rIns="0" bIns="0" rtlCol="0" anchor="t">
            <a:spAutoFit/>
          </a:bodyPr>
          <a:lstStyle/>
          <a:p>
            <a:pPr algn="just">
              <a:lnSpc>
                <a:spcPts val="6014"/>
              </a:lnSpc>
              <a:spcBef>
                <a:spcPct val="0"/>
              </a:spcBef>
            </a:pPr>
            <a:r>
              <a:rPr lang="en-US" sz="4296">
                <a:solidFill>
                  <a:srgbClr val="FFFFFF"/>
                </a:solidFill>
                <a:latin typeface="Canva Sans"/>
              </a:rPr>
              <a:t>An automatic extractive and abstractive text summarization model which reads the text given as input by the user and perceive its content and results the necessary summed up text having just the central idea illustrated in the text in a compact way.</a:t>
            </a:r>
          </a:p>
        </p:txBody>
      </p:sp>
      <p:pic>
        <p:nvPicPr>
          <p:cNvPr id="4" name="Picture 4"/>
          <p:cNvPicPr>
            <a:picLocks noChangeAspect="1"/>
          </p:cNvPicPr>
          <p:nvPr/>
        </p:nvPicPr>
        <p:blipFill>
          <a:blip r:embed="rId4"/>
          <a:srcRect l="10827" t="23016" r="14046" b="5003"/>
          <a:stretch>
            <a:fillRect/>
          </a:stretch>
        </p:blipFill>
        <p:spPr>
          <a:xfrm>
            <a:off x="847470" y="3661013"/>
            <a:ext cx="6642886" cy="3722598"/>
          </a:xfrm>
          <a:prstGeom prst="rect">
            <a:avLst/>
          </a:prstGeom>
        </p:spPr>
      </p:pic>
      <p:sp>
        <p:nvSpPr>
          <p:cNvPr id="5" name="TextBox 5"/>
          <p:cNvSpPr txBox="1"/>
          <p:nvPr/>
        </p:nvSpPr>
        <p:spPr>
          <a:xfrm>
            <a:off x="428541" y="244475"/>
            <a:ext cx="8715459"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 RESULTS</a:t>
            </a:r>
          </a:p>
        </p:txBody>
      </p:sp>
      <p:pic>
        <p:nvPicPr>
          <p:cNvPr id="6" name="Picture 6"/>
          <p:cNvPicPr>
            <a:picLocks noChangeAspect="1"/>
          </p:cNvPicPr>
          <p:nvPr/>
        </p:nvPicPr>
        <p:blipFill>
          <a:blip r:embed="rId5"/>
          <a:srcRect b="518"/>
          <a:stretch>
            <a:fillRect/>
          </a:stretch>
        </p:blipFill>
        <p:spPr>
          <a:xfrm>
            <a:off x="16169951" y="328180"/>
            <a:ext cx="1836015" cy="18264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24407" y="-25661330"/>
            <a:ext cx="31244530" cy="27014674"/>
          </a:xfrm>
          <a:prstGeom prst="rect">
            <a:avLst/>
          </a:prstGeom>
        </p:spPr>
      </p:pic>
      <p:sp>
        <p:nvSpPr>
          <p:cNvPr id="3" name="TextBox 3"/>
          <p:cNvSpPr txBox="1"/>
          <p:nvPr/>
        </p:nvSpPr>
        <p:spPr>
          <a:xfrm>
            <a:off x="428541" y="244475"/>
            <a:ext cx="16092004"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RESULTS: EXTRACTIVE SUMMARIZER </a:t>
            </a:r>
          </a:p>
        </p:txBody>
      </p:sp>
      <p:pic>
        <p:nvPicPr>
          <p:cNvPr id="4" name="Picture 4"/>
          <p:cNvPicPr>
            <a:picLocks noChangeAspect="1"/>
          </p:cNvPicPr>
          <p:nvPr/>
        </p:nvPicPr>
        <p:blipFill>
          <a:blip r:embed="rId4"/>
          <a:srcRect/>
          <a:stretch>
            <a:fillRect/>
          </a:stretch>
        </p:blipFill>
        <p:spPr>
          <a:xfrm>
            <a:off x="428541" y="2650322"/>
            <a:ext cx="17451511" cy="7235235"/>
          </a:xfrm>
          <a:prstGeom prst="rect">
            <a:avLst/>
          </a:prstGeom>
        </p:spPr>
      </p:pic>
      <p:pic>
        <p:nvPicPr>
          <p:cNvPr id="5" name="Picture 5"/>
          <p:cNvPicPr>
            <a:picLocks noChangeAspect="1"/>
          </p:cNvPicPr>
          <p:nvPr/>
        </p:nvPicPr>
        <p:blipFill>
          <a:blip r:embed="rId5"/>
          <a:srcRect b="518"/>
          <a:stretch>
            <a:fillRect/>
          </a:stretch>
        </p:blipFill>
        <p:spPr>
          <a:xfrm>
            <a:off x="16169951" y="328180"/>
            <a:ext cx="1836015" cy="18264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93177" y="-25686421"/>
            <a:ext cx="31244530" cy="27014674"/>
          </a:xfrm>
          <a:prstGeom prst="rect">
            <a:avLst/>
          </a:prstGeom>
        </p:spPr>
      </p:pic>
      <p:pic>
        <p:nvPicPr>
          <p:cNvPr id="3" name="Picture 3"/>
          <p:cNvPicPr>
            <a:picLocks noChangeAspect="1"/>
          </p:cNvPicPr>
          <p:nvPr/>
        </p:nvPicPr>
        <p:blipFill>
          <a:blip r:embed="rId4"/>
          <a:srcRect/>
          <a:stretch>
            <a:fillRect/>
          </a:stretch>
        </p:blipFill>
        <p:spPr>
          <a:xfrm>
            <a:off x="428541" y="2209576"/>
            <a:ext cx="16092004" cy="7874175"/>
          </a:xfrm>
          <a:prstGeom prst="rect">
            <a:avLst/>
          </a:prstGeom>
        </p:spPr>
      </p:pic>
      <p:sp>
        <p:nvSpPr>
          <p:cNvPr id="4" name="TextBox 4"/>
          <p:cNvSpPr txBox="1"/>
          <p:nvPr/>
        </p:nvSpPr>
        <p:spPr>
          <a:xfrm>
            <a:off x="428541" y="244475"/>
            <a:ext cx="16092004"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RESULTS: T5 ABSTRACTIVE SUMMARIZER </a:t>
            </a:r>
          </a:p>
        </p:txBody>
      </p:sp>
      <p:pic>
        <p:nvPicPr>
          <p:cNvPr id="5" name="Picture 5"/>
          <p:cNvPicPr>
            <a:picLocks noChangeAspect="1"/>
          </p:cNvPicPr>
          <p:nvPr/>
        </p:nvPicPr>
        <p:blipFill>
          <a:blip r:embed="rId5"/>
          <a:srcRect b="518"/>
          <a:stretch>
            <a:fillRect/>
          </a:stretch>
        </p:blipFill>
        <p:spPr>
          <a:xfrm>
            <a:off x="16169951" y="328180"/>
            <a:ext cx="1836015" cy="18264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700831" y="-27116567"/>
            <a:ext cx="32822065" cy="28378645"/>
          </a:xfrm>
          <a:prstGeom prst="rect">
            <a:avLst/>
          </a:prstGeom>
        </p:spPr>
      </p:pic>
      <p:sp>
        <p:nvSpPr>
          <p:cNvPr id="3" name="TextBox 3"/>
          <p:cNvSpPr txBox="1"/>
          <p:nvPr/>
        </p:nvSpPr>
        <p:spPr>
          <a:xfrm>
            <a:off x="121399" y="206375"/>
            <a:ext cx="16092004"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RESULTS: BART ABSTRACTIVE SUMMARIZER </a:t>
            </a:r>
          </a:p>
        </p:txBody>
      </p:sp>
      <p:pic>
        <p:nvPicPr>
          <p:cNvPr id="4" name="Picture 4"/>
          <p:cNvPicPr>
            <a:picLocks noChangeAspect="1"/>
          </p:cNvPicPr>
          <p:nvPr/>
        </p:nvPicPr>
        <p:blipFill>
          <a:blip r:embed="rId4"/>
          <a:srcRect/>
          <a:stretch>
            <a:fillRect/>
          </a:stretch>
        </p:blipFill>
        <p:spPr>
          <a:xfrm>
            <a:off x="857250" y="2154670"/>
            <a:ext cx="15616316" cy="7757596"/>
          </a:xfrm>
          <a:prstGeom prst="rect">
            <a:avLst/>
          </a:prstGeom>
        </p:spPr>
      </p:pic>
      <p:pic>
        <p:nvPicPr>
          <p:cNvPr id="5" name="Picture 5"/>
          <p:cNvPicPr>
            <a:picLocks noChangeAspect="1"/>
          </p:cNvPicPr>
          <p:nvPr/>
        </p:nvPicPr>
        <p:blipFill>
          <a:blip r:embed="rId5"/>
          <a:srcRect b="518"/>
          <a:stretch>
            <a:fillRect/>
          </a:stretch>
        </p:blipFill>
        <p:spPr>
          <a:xfrm>
            <a:off x="16169951" y="328180"/>
            <a:ext cx="1836015" cy="1826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33436" y="-27091477"/>
            <a:ext cx="32822065" cy="28378645"/>
          </a:xfrm>
          <a:prstGeom prst="rect">
            <a:avLst/>
          </a:prstGeom>
        </p:spPr>
      </p:pic>
      <p:pic>
        <p:nvPicPr>
          <p:cNvPr id="3" name="Picture 3"/>
          <p:cNvPicPr>
            <a:picLocks noChangeAspect="1"/>
          </p:cNvPicPr>
          <p:nvPr/>
        </p:nvPicPr>
        <p:blipFill>
          <a:blip r:embed="rId4"/>
          <a:srcRect/>
          <a:stretch>
            <a:fillRect/>
          </a:stretch>
        </p:blipFill>
        <p:spPr>
          <a:xfrm>
            <a:off x="1786534" y="1825282"/>
            <a:ext cx="14329283" cy="7851448"/>
          </a:xfrm>
          <a:prstGeom prst="rect">
            <a:avLst/>
          </a:prstGeom>
        </p:spPr>
      </p:pic>
      <p:sp>
        <p:nvSpPr>
          <p:cNvPr id="4" name="TextBox 4"/>
          <p:cNvSpPr txBox="1"/>
          <p:nvPr/>
        </p:nvSpPr>
        <p:spPr>
          <a:xfrm>
            <a:off x="428541" y="244475"/>
            <a:ext cx="16092004"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RESULTS: COMMON INTERFACE</a:t>
            </a:r>
          </a:p>
        </p:txBody>
      </p:sp>
      <p:pic>
        <p:nvPicPr>
          <p:cNvPr id="5" name="Picture 5"/>
          <p:cNvPicPr>
            <a:picLocks noChangeAspect="1"/>
          </p:cNvPicPr>
          <p:nvPr/>
        </p:nvPicPr>
        <p:blipFill>
          <a:blip r:embed="rId5"/>
          <a:srcRect b="518"/>
          <a:stretch>
            <a:fillRect/>
          </a:stretch>
        </p:blipFill>
        <p:spPr>
          <a:xfrm>
            <a:off x="16179476" y="328180"/>
            <a:ext cx="1836015" cy="18264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1289068" y="8457499"/>
            <a:ext cx="6614674" cy="5722407"/>
          </a:xfrm>
          <a:prstGeom prst="rect">
            <a:avLst/>
          </a:prstGeom>
        </p:spPr>
      </p:pic>
      <p:graphicFrame>
        <p:nvGraphicFramePr>
          <p:cNvPr id="3" name="Table 3"/>
          <p:cNvGraphicFramePr>
            <a:graphicFrameLocks noGrp="1"/>
          </p:cNvGraphicFramePr>
          <p:nvPr/>
        </p:nvGraphicFramePr>
        <p:xfrm>
          <a:off x="7663673" y="409575"/>
          <a:ext cx="10097433" cy="9467850"/>
        </p:xfrm>
        <a:graphic>
          <a:graphicData uri="http://schemas.openxmlformats.org/drawingml/2006/table">
            <a:tbl>
              <a:tblPr/>
              <a:tblGrid>
                <a:gridCol w="1328851">
                  <a:extLst>
                    <a:ext uri="{9D8B030D-6E8A-4147-A177-3AD203B41FA5}">
                      <a16:colId xmlns:a16="http://schemas.microsoft.com/office/drawing/2014/main" val="20000"/>
                    </a:ext>
                  </a:extLst>
                </a:gridCol>
                <a:gridCol w="8768582">
                  <a:extLst>
                    <a:ext uri="{9D8B030D-6E8A-4147-A177-3AD203B41FA5}">
                      <a16:colId xmlns:a16="http://schemas.microsoft.com/office/drawing/2014/main" val="20001"/>
                    </a:ext>
                  </a:extLst>
                </a:gridCol>
              </a:tblGrid>
              <a:tr h="1352550">
                <a:tc>
                  <a:txBody>
                    <a:bodyPr/>
                    <a:lstStyle/>
                    <a:p>
                      <a:pPr algn="ctr">
                        <a:lnSpc>
                          <a:spcPts val="34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6299"/>
                        </a:lnSpc>
                        <a:defRPr/>
                      </a:pPr>
                      <a:r>
                        <a:rPr lang="en-US" sz="4499">
                          <a:solidFill>
                            <a:srgbClr val="E5E5E5"/>
                          </a:solidFill>
                          <a:latin typeface="Montserrat Classic"/>
                        </a:rPr>
                        <a:t>Problem Statement</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352550">
                <a:tc>
                  <a:txBody>
                    <a:bodyPr/>
                    <a:lstStyle/>
                    <a:p>
                      <a:pPr algn="ctr">
                        <a:lnSpc>
                          <a:spcPts val="34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6299"/>
                        </a:lnSpc>
                        <a:defRPr/>
                      </a:pPr>
                      <a:r>
                        <a:rPr lang="en-US" sz="4499">
                          <a:solidFill>
                            <a:srgbClr val="E5E5E5"/>
                          </a:solidFill>
                          <a:latin typeface="Montserrat Classic"/>
                        </a:rPr>
                        <a:t>Objective</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352550">
                <a:tc>
                  <a:txBody>
                    <a:bodyPr/>
                    <a:lstStyle/>
                    <a:p>
                      <a:pPr algn="ctr">
                        <a:lnSpc>
                          <a:spcPts val="34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solidFill>
                      <a:srgbClr val="FDA715"/>
                    </a:solidFill>
                  </a:tcPr>
                </a:tc>
                <a:tc>
                  <a:txBody>
                    <a:bodyPr/>
                    <a:lstStyle/>
                    <a:p>
                      <a:pPr algn="just">
                        <a:lnSpc>
                          <a:spcPts val="6299"/>
                        </a:lnSpc>
                        <a:defRPr/>
                      </a:pPr>
                      <a:r>
                        <a:rPr lang="en-US" sz="4499">
                          <a:solidFill>
                            <a:srgbClr val="E5E5E5"/>
                          </a:solidFill>
                          <a:latin typeface="Montserrat Classic"/>
                        </a:rPr>
                        <a:t>Introduction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extLst>
                  <a:ext uri="{0D108BD9-81ED-4DB2-BD59-A6C34878D82A}">
                    <a16:rowId xmlns:a16="http://schemas.microsoft.com/office/drawing/2014/main" val="10002"/>
                  </a:ext>
                </a:extLst>
              </a:tr>
              <a:tr h="1352550">
                <a:tc>
                  <a:txBody>
                    <a:bodyPr/>
                    <a:lstStyle/>
                    <a:p>
                      <a:pPr algn="ctr">
                        <a:lnSpc>
                          <a:spcPts val="34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6299"/>
                        </a:lnSpc>
                        <a:defRPr/>
                      </a:pPr>
                      <a:r>
                        <a:rPr lang="en-US" sz="4499">
                          <a:solidFill>
                            <a:srgbClr val="E5E5E5"/>
                          </a:solidFill>
                          <a:latin typeface="Montserrat Classic"/>
                        </a:rPr>
                        <a:t>Workflow</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352550">
                <a:tc>
                  <a:txBody>
                    <a:bodyPr/>
                    <a:lstStyle/>
                    <a:p>
                      <a:pPr algn="ctr">
                        <a:lnSpc>
                          <a:spcPts val="34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6299"/>
                        </a:lnSpc>
                        <a:defRPr/>
                      </a:pPr>
                      <a:r>
                        <a:rPr lang="en-US" sz="4499">
                          <a:solidFill>
                            <a:srgbClr val="E5E5E5"/>
                          </a:solidFill>
                          <a:latin typeface="Montserrat Classic"/>
                        </a:rPr>
                        <a:t>Methodology</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1352550">
                <a:tc>
                  <a:txBody>
                    <a:bodyPr/>
                    <a:lstStyle/>
                    <a:p>
                      <a:pPr algn="ctr">
                        <a:lnSpc>
                          <a:spcPts val="34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6299"/>
                        </a:lnSpc>
                        <a:defRPr/>
                      </a:pPr>
                      <a:r>
                        <a:rPr lang="en-US" sz="4499">
                          <a:solidFill>
                            <a:srgbClr val="E5E5E5"/>
                          </a:solidFill>
                          <a:latin typeface="Montserrat Classic"/>
                        </a:rPr>
                        <a:t>Results &amp; Conclusion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1352550">
                <a:tc>
                  <a:txBody>
                    <a:bodyPr/>
                    <a:lstStyle/>
                    <a:p>
                      <a:pPr algn="ctr">
                        <a:lnSpc>
                          <a:spcPts val="34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6299"/>
                        </a:lnSpc>
                        <a:defRPr/>
                      </a:pPr>
                      <a:r>
                        <a:rPr lang="en-US" sz="4499">
                          <a:solidFill>
                            <a:srgbClr val="E5E5E5"/>
                          </a:solidFill>
                          <a:latin typeface="Montserrat Classic"/>
                        </a:rPr>
                        <a:t>References &amp; Future Work </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flipV="1">
            <a:off x="-5381344" y="-9105817"/>
            <a:ext cx="12392670" cy="10714962"/>
          </a:xfrm>
          <a:prstGeom prst="rect">
            <a:avLst/>
          </a:prstGeom>
        </p:spPr>
      </p:pic>
      <p:pic>
        <p:nvPicPr>
          <p:cNvPr id="5" name="Picture 5"/>
          <p:cNvPicPr>
            <a:picLocks noChangeAspect="1"/>
          </p:cNvPicPr>
          <p:nvPr/>
        </p:nvPicPr>
        <p:blipFill>
          <a:blip r:embed="rId6"/>
          <a:srcRect t="297" b="297"/>
          <a:stretch>
            <a:fillRect/>
          </a:stretch>
        </p:blipFill>
        <p:spPr>
          <a:xfrm>
            <a:off x="390824" y="3125908"/>
            <a:ext cx="6620501" cy="3814829"/>
          </a:xfrm>
          <a:prstGeom prst="rect">
            <a:avLst/>
          </a:prstGeom>
        </p:spPr>
      </p:pic>
      <p:pic>
        <p:nvPicPr>
          <p:cNvPr id="6" name="Picture 6"/>
          <p:cNvPicPr>
            <a:picLocks noChangeAspect="1"/>
          </p:cNvPicPr>
          <p:nvPr/>
        </p:nvPicPr>
        <p:blipFill>
          <a:blip r:embed="rId7"/>
          <a:srcRect/>
          <a:stretch>
            <a:fillRect/>
          </a:stretch>
        </p:blipFill>
        <p:spPr>
          <a:xfrm>
            <a:off x="16160426" y="328180"/>
            <a:ext cx="1826490" cy="1826490"/>
          </a:xfrm>
          <a:prstGeom prst="rect">
            <a:avLst/>
          </a:prstGeom>
        </p:spPr>
      </p:pic>
      <p:sp>
        <p:nvSpPr>
          <p:cNvPr id="7" name="TextBox 7"/>
          <p:cNvSpPr txBox="1"/>
          <p:nvPr/>
        </p:nvSpPr>
        <p:spPr>
          <a:xfrm>
            <a:off x="390824" y="457200"/>
            <a:ext cx="5966751"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67734" y="-7546140"/>
            <a:ext cx="10330956" cy="8932361"/>
          </a:xfrm>
          <a:prstGeom prst="rect">
            <a:avLst/>
          </a:prstGeom>
        </p:spPr>
      </p:pic>
      <p:sp>
        <p:nvSpPr>
          <p:cNvPr id="3" name="TextBox 3"/>
          <p:cNvSpPr txBox="1"/>
          <p:nvPr/>
        </p:nvSpPr>
        <p:spPr>
          <a:xfrm>
            <a:off x="428541" y="244475"/>
            <a:ext cx="8715459"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REFERENCES </a:t>
            </a:r>
          </a:p>
        </p:txBody>
      </p:sp>
      <p:sp>
        <p:nvSpPr>
          <p:cNvPr id="4" name="TextBox 4"/>
          <p:cNvSpPr txBox="1"/>
          <p:nvPr/>
        </p:nvSpPr>
        <p:spPr>
          <a:xfrm>
            <a:off x="428541" y="1881009"/>
            <a:ext cx="17410691" cy="8002647"/>
          </a:xfrm>
          <a:prstGeom prst="rect">
            <a:avLst/>
          </a:prstGeom>
        </p:spPr>
        <p:txBody>
          <a:bodyPr lIns="0" tIns="0" rIns="0" bIns="0" rtlCol="0" anchor="t">
            <a:spAutoFit/>
          </a:bodyPr>
          <a:lstStyle/>
          <a:p>
            <a:pPr marL="511077" lvl="1" indent="-255539" algn="just">
              <a:lnSpc>
                <a:spcPts val="2603"/>
              </a:lnSpc>
              <a:buFont typeface="Arial"/>
              <a:buChar char="•"/>
            </a:pPr>
            <a:r>
              <a:rPr lang="en-US" sz="2367">
                <a:solidFill>
                  <a:srgbClr val="FFFFFF"/>
                </a:solidFill>
                <a:latin typeface="Canva Sans"/>
              </a:rPr>
              <a:t>Abigail See, P. J. (2017). Get to the point: Summarization with point-generator networks.</a:t>
            </a:r>
          </a:p>
          <a:p>
            <a:pPr marL="516473" lvl="1" indent="-258236" algn="just">
              <a:lnSpc>
                <a:spcPts val="2631"/>
              </a:lnSpc>
              <a:buFont typeface="Arial"/>
              <a:buChar char="•"/>
            </a:pPr>
            <a:r>
              <a:rPr lang="en-US" sz="2392">
                <a:solidFill>
                  <a:srgbClr val="FFFFFF"/>
                </a:solidFill>
                <a:latin typeface="Canva Sans"/>
              </a:rPr>
              <a:t>Ashish Vaswani, N. S. (2017). Attention is all you need.</a:t>
            </a:r>
          </a:p>
          <a:p>
            <a:pPr marL="516473" lvl="1" indent="-258236" algn="just">
              <a:lnSpc>
                <a:spcPts val="2631"/>
              </a:lnSpc>
              <a:buFont typeface="Arial"/>
              <a:buChar char="•"/>
            </a:pPr>
            <a:r>
              <a:rPr lang="en-US" sz="2392">
                <a:solidFill>
                  <a:srgbClr val="FFFFFF"/>
                </a:solidFill>
                <a:latin typeface="Canva Sans"/>
              </a:rPr>
              <a:t>Chadrasekhar, G. (2020, August). Understanding Abstractive Text Summarization from Scratch. Retrieved from Towards AI: https://pub.towardsai.net/understanding-abstractive-text-summarization-from-scratch-baaf83d446b3</a:t>
            </a:r>
          </a:p>
          <a:p>
            <a:pPr marL="516473" lvl="1" indent="-258236" algn="just">
              <a:lnSpc>
                <a:spcPts val="2631"/>
              </a:lnSpc>
              <a:buFont typeface="Arial"/>
              <a:buChar char="•"/>
            </a:pPr>
            <a:r>
              <a:rPr lang="en-US" sz="2392">
                <a:solidFill>
                  <a:srgbClr val="FFFFFF"/>
                </a:solidFill>
                <a:latin typeface="Canva Sans"/>
              </a:rPr>
              <a:t>docs. (n.d.). Retrieved from gradio: https://gradio.app/docs/</a:t>
            </a:r>
          </a:p>
          <a:p>
            <a:pPr marL="516473" lvl="1" indent="-258236" algn="just">
              <a:lnSpc>
                <a:spcPts val="2631"/>
              </a:lnSpc>
              <a:buFont typeface="Arial"/>
              <a:buChar char="•"/>
            </a:pPr>
            <a:r>
              <a:rPr lang="en-US" sz="2392">
                <a:solidFill>
                  <a:srgbClr val="FFFFFF"/>
                </a:solidFill>
                <a:latin typeface="Canva Sans"/>
              </a:rPr>
              <a:t>Dongdong Zhang, G. L. (2020). Unified Language Model Pre-training for Natural Language Understanding and Generation.</a:t>
            </a:r>
          </a:p>
          <a:p>
            <a:pPr marL="516473" lvl="1" indent="-258236" algn="just">
              <a:lnSpc>
                <a:spcPts val="2631"/>
              </a:lnSpc>
              <a:buFont typeface="Arial"/>
              <a:buChar char="•"/>
            </a:pPr>
            <a:r>
              <a:rPr lang="en-US" sz="2392">
                <a:solidFill>
                  <a:srgbClr val="FFFFFF"/>
                </a:solidFill>
                <a:latin typeface="Canva Sans"/>
              </a:rPr>
              <a:t>Duseja, S. (2020, August). Text Summarization Using Deep Neural Networks. Retrieved from Towards Data Science: https://towardsdatascience.com/text-summarization-using-deep-neural-networks-e7ee7521d804</a:t>
            </a:r>
          </a:p>
          <a:p>
            <a:pPr marL="516473" lvl="1" indent="-258236" algn="just">
              <a:lnSpc>
                <a:spcPts val="2631"/>
              </a:lnSpc>
              <a:buFont typeface="Arial"/>
              <a:buChar char="•"/>
            </a:pPr>
            <a:r>
              <a:rPr lang="en-US" sz="2392">
                <a:solidFill>
                  <a:srgbClr val="FFFFFF"/>
                </a:solidFill>
                <a:latin typeface="Canva Sans"/>
              </a:rPr>
              <a:t>Gradio Docs. (n.d.). Retrieved from gradio: https://gradio.app/docs/</a:t>
            </a:r>
          </a:p>
          <a:p>
            <a:pPr marL="516473" lvl="1" indent="-258236" algn="just">
              <a:lnSpc>
                <a:spcPts val="2631"/>
              </a:lnSpc>
              <a:buFont typeface="Arial"/>
              <a:buChar char="•"/>
            </a:pPr>
            <a:r>
              <a:rPr lang="en-US" sz="2392">
                <a:solidFill>
                  <a:srgbClr val="FFFFFF"/>
                </a:solidFill>
                <a:latin typeface="Canva Sans"/>
              </a:rPr>
              <a:t>Joshi, P. (2018, February). An Introduction to Text Summarization using the TextRank Algorithm. Retrieved from Analytics Vidhya: https://www.analyticsvidhya.com/blog/2018/11/introduction-text-summarization-textrank-python/</a:t>
            </a:r>
          </a:p>
          <a:p>
            <a:pPr marL="516473" lvl="1" indent="-258236" algn="just">
              <a:lnSpc>
                <a:spcPts val="2631"/>
              </a:lnSpc>
              <a:buFont typeface="Arial"/>
              <a:buChar char="•"/>
            </a:pPr>
            <a:r>
              <a:rPr lang="en-US" sz="2392">
                <a:solidFill>
                  <a:srgbClr val="FFFFFF"/>
                </a:solidFill>
                <a:latin typeface="Canva Sans"/>
              </a:rPr>
              <a:t>Jwalapuram, N. (2021, August). An Introduction to Natural Language Processing with Transformers. Retrieved from Analytics Vidhya: https://www.analyticsvidhya.com/blog/2021/08/an-introduction-to-natural-language-processing-with-transformers/</a:t>
            </a:r>
          </a:p>
          <a:p>
            <a:pPr marL="516473" lvl="1" indent="-258236" algn="just">
              <a:lnSpc>
                <a:spcPts val="2631"/>
              </a:lnSpc>
              <a:buFont typeface="Arial"/>
              <a:buChar char="•"/>
            </a:pPr>
            <a:r>
              <a:rPr lang="en-US" sz="2392">
                <a:solidFill>
                  <a:srgbClr val="FFFFFF"/>
                </a:solidFill>
                <a:latin typeface="Canva Sans"/>
              </a:rPr>
              <a:t>Lapata, Y. L. (2019). Fine-tune BERT for Extractive Summarization.</a:t>
            </a:r>
          </a:p>
          <a:p>
            <a:pPr marL="516473" lvl="1" indent="-258236" algn="just">
              <a:lnSpc>
                <a:spcPts val="2631"/>
              </a:lnSpc>
              <a:buFont typeface="Arial"/>
              <a:buChar char="•"/>
            </a:pPr>
            <a:r>
              <a:rPr lang="en-US" sz="2392">
                <a:solidFill>
                  <a:srgbClr val="FFFFFF"/>
                </a:solidFill>
                <a:latin typeface="Canva Sans"/>
              </a:rPr>
              <a:t>NLP-Course. (n.d.). Retrieved from Hugging Face: https://huggingface.co/learn/nlp-course/chapter1/2?fw=pt</a:t>
            </a:r>
          </a:p>
          <a:p>
            <a:pPr marL="516473" lvl="1" indent="-258236" algn="just">
              <a:lnSpc>
                <a:spcPts val="2631"/>
              </a:lnSpc>
              <a:buFont typeface="Arial"/>
              <a:buChar char="•"/>
            </a:pPr>
            <a:r>
              <a:rPr lang="en-US" sz="2392">
                <a:solidFill>
                  <a:srgbClr val="FFFFFF"/>
                </a:solidFill>
                <a:latin typeface="Canva Sans"/>
              </a:rPr>
              <a:t>Pai, A. (2019, June). Comprehensive Guide to Text Summarization using Deep Learning in Python. Retrieved from Analytics Vidhya: https://www.analyticsvidhya.com/blog/2019/06/comprehensive-guide-text-summarization-using-deep-learning-python/</a:t>
            </a:r>
          </a:p>
          <a:p>
            <a:pPr marL="516473" lvl="1" indent="-258236" algn="just">
              <a:lnSpc>
                <a:spcPts val="2631"/>
              </a:lnSpc>
              <a:buFont typeface="Arial"/>
              <a:buChar char="•"/>
            </a:pPr>
            <a:r>
              <a:rPr lang="en-US" sz="2392">
                <a:solidFill>
                  <a:srgbClr val="FFFFFF"/>
                </a:solidFill>
                <a:latin typeface="Canva Sans"/>
              </a:rPr>
              <a:t>Ramesh Nallapati, F. Z. (2016). Abstractive Text Summarization using Sequence-to-sequence RNNs and Beyond.</a:t>
            </a:r>
          </a:p>
          <a:p>
            <a:pPr marL="516473" lvl="1" indent="-258236" algn="just">
              <a:lnSpc>
                <a:spcPts val="2631"/>
              </a:lnSpc>
              <a:buFont typeface="Arial"/>
              <a:buChar char="•"/>
            </a:pPr>
            <a:r>
              <a:rPr lang="en-US" sz="2392">
                <a:solidFill>
                  <a:srgbClr val="FFFFFF"/>
                </a:solidFill>
                <a:latin typeface="Canva Sans"/>
              </a:rPr>
              <a:t>Tarau, R. M. (2004). TextRank: Bringing Order into Texts .</a:t>
            </a:r>
          </a:p>
          <a:p>
            <a:pPr marL="516473" lvl="1" indent="-258236" algn="just">
              <a:lnSpc>
                <a:spcPts val="2631"/>
              </a:lnSpc>
              <a:buFont typeface="Arial"/>
              <a:buChar char="•"/>
            </a:pPr>
            <a:r>
              <a:rPr lang="en-US" sz="2392">
                <a:solidFill>
                  <a:srgbClr val="FFFFFF"/>
                </a:solidFill>
                <a:latin typeface="Canva Sans"/>
              </a:rPr>
              <a:t>Transformers Docs. (n.d.). Retrieved from Hugging Face: https://huggingface.co/transformers/v3.0.2/index.html</a:t>
            </a:r>
          </a:p>
        </p:txBody>
      </p:sp>
      <p:pic>
        <p:nvPicPr>
          <p:cNvPr id="5" name="Picture 5"/>
          <p:cNvPicPr>
            <a:picLocks noChangeAspect="1"/>
          </p:cNvPicPr>
          <p:nvPr/>
        </p:nvPicPr>
        <p:blipFill>
          <a:blip r:embed="rId4"/>
          <a:srcRect b="518"/>
          <a:stretch>
            <a:fillRect/>
          </a:stretch>
        </p:blipFill>
        <p:spPr>
          <a:xfrm>
            <a:off x="16169951" y="328180"/>
            <a:ext cx="1836015" cy="18264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75322" y="-17607347"/>
            <a:ext cx="21877606" cy="18915837"/>
          </a:xfrm>
          <a:prstGeom prst="rect">
            <a:avLst/>
          </a:prstGeom>
        </p:spPr>
      </p:pic>
      <p:sp>
        <p:nvSpPr>
          <p:cNvPr id="7" name="TextBox 7"/>
          <p:cNvSpPr txBox="1"/>
          <p:nvPr/>
        </p:nvSpPr>
        <p:spPr>
          <a:xfrm>
            <a:off x="225811" y="244475"/>
            <a:ext cx="13475890"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FUTURE WORK </a:t>
            </a:r>
          </a:p>
        </p:txBody>
      </p:sp>
      <p:sp>
        <p:nvSpPr>
          <p:cNvPr id="8" name="TextBox 8"/>
          <p:cNvSpPr txBox="1"/>
          <p:nvPr/>
        </p:nvSpPr>
        <p:spPr>
          <a:xfrm>
            <a:off x="663482" y="2464434"/>
            <a:ext cx="15838540" cy="7003416"/>
          </a:xfrm>
          <a:prstGeom prst="rect">
            <a:avLst/>
          </a:prstGeom>
        </p:spPr>
        <p:txBody>
          <a:bodyPr lIns="0" tIns="0" rIns="0" bIns="0" rtlCol="0" anchor="t">
            <a:spAutoFit/>
          </a:bodyPr>
          <a:lstStyle/>
          <a:p>
            <a:pPr marL="949954" lvl="1" indent="-474977">
              <a:lnSpc>
                <a:spcPts val="6159"/>
              </a:lnSpc>
              <a:buFont typeface="Arial"/>
              <a:buChar char="•"/>
            </a:pPr>
            <a:r>
              <a:rPr lang="en-US" sz="4399">
                <a:solidFill>
                  <a:srgbClr val="1B4444"/>
                </a:solidFill>
                <a:latin typeface="Canva Sans Bold"/>
              </a:rPr>
              <a:t>Improving the quality of summaries</a:t>
            </a:r>
          </a:p>
          <a:p>
            <a:pPr>
              <a:lnSpc>
                <a:spcPts val="6159"/>
              </a:lnSpc>
            </a:pPr>
            <a:endParaRPr lang="en-US" sz="4399">
              <a:solidFill>
                <a:srgbClr val="1B4444"/>
              </a:solidFill>
              <a:latin typeface="Canva Sans Bold"/>
            </a:endParaRPr>
          </a:p>
          <a:p>
            <a:pPr marL="949954" lvl="1" indent="-474977">
              <a:lnSpc>
                <a:spcPts val="6159"/>
              </a:lnSpc>
              <a:buFont typeface="Arial"/>
              <a:buChar char="•"/>
            </a:pPr>
            <a:r>
              <a:rPr lang="en-US" sz="4399">
                <a:solidFill>
                  <a:srgbClr val="1B4444"/>
                </a:solidFill>
                <a:latin typeface="Canva Sans Bold"/>
              </a:rPr>
              <a:t>Multi-document summarization</a:t>
            </a:r>
          </a:p>
          <a:p>
            <a:pPr>
              <a:lnSpc>
                <a:spcPts val="6159"/>
              </a:lnSpc>
            </a:pPr>
            <a:endParaRPr lang="en-US" sz="4399">
              <a:solidFill>
                <a:srgbClr val="1B4444"/>
              </a:solidFill>
              <a:latin typeface="Canva Sans Bold"/>
            </a:endParaRPr>
          </a:p>
          <a:p>
            <a:pPr marL="949954" lvl="1" indent="-474977">
              <a:lnSpc>
                <a:spcPts val="6159"/>
              </a:lnSpc>
              <a:buFont typeface="Arial"/>
              <a:buChar char="•"/>
            </a:pPr>
            <a:r>
              <a:rPr lang="en-US" sz="4399">
                <a:solidFill>
                  <a:srgbClr val="1B4444"/>
                </a:solidFill>
                <a:latin typeface="Canva Sans Bold"/>
              </a:rPr>
              <a:t>Summarization for different domains</a:t>
            </a:r>
          </a:p>
          <a:p>
            <a:pPr>
              <a:lnSpc>
                <a:spcPts val="6159"/>
              </a:lnSpc>
            </a:pPr>
            <a:endParaRPr lang="en-US" sz="4399">
              <a:solidFill>
                <a:srgbClr val="1B4444"/>
              </a:solidFill>
              <a:latin typeface="Canva Sans Bold"/>
            </a:endParaRPr>
          </a:p>
          <a:p>
            <a:pPr marL="949954" lvl="1" indent="-474977">
              <a:lnSpc>
                <a:spcPts val="6159"/>
              </a:lnSpc>
              <a:buFont typeface="Arial"/>
              <a:buChar char="•"/>
            </a:pPr>
            <a:r>
              <a:rPr lang="en-US" sz="4399">
                <a:solidFill>
                  <a:srgbClr val="1B4444"/>
                </a:solidFill>
                <a:latin typeface="Canva Sans Bold"/>
              </a:rPr>
              <a:t>Extractive and abstractive summarization</a:t>
            </a:r>
          </a:p>
          <a:p>
            <a:pPr>
              <a:lnSpc>
                <a:spcPts val="6159"/>
              </a:lnSpc>
            </a:pPr>
            <a:endParaRPr lang="en-US" sz="4399">
              <a:solidFill>
                <a:srgbClr val="1B4444"/>
              </a:solidFill>
              <a:latin typeface="Canva Sans Bold"/>
            </a:endParaRPr>
          </a:p>
          <a:p>
            <a:pPr>
              <a:lnSpc>
                <a:spcPts val="6159"/>
              </a:lnSpc>
            </a:pPr>
            <a:endParaRPr lang="en-US" sz="4399">
              <a:solidFill>
                <a:srgbClr val="1B4444"/>
              </a:solidFill>
              <a:latin typeface="Canva Sans Bold"/>
            </a:endParaRPr>
          </a:p>
        </p:txBody>
      </p:sp>
      <p:pic>
        <p:nvPicPr>
          <p:cNvPr id="9" name="Picture 9"/>
          <p:cNvPicPr>
            <a:picLocks noChangeAspect="1"/>
          </p:cNvPicPr>
          <p:nvPr/>
        </p:nvPicPr>
        <p:blipFill>
          <a:blip r:embed="rId5"/>
          <a:srcRect b="518"/>
          <a:stretch>
            <a:fillRect/>
          </a:stretch>
        </p:blipFill>
        <p:spPr>
          <a:xfrm>
            <a:off x="16169951" y="328180"/>
            <a:ext cx="1836015" cy="18264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grpSp>
        <p:nvGrpSpPr>
          <p:cNvPr id="2" name="Group 2"/>
          <p:cNvGrpSpPr/>
          <p:nvPr/>
        </p:nvGrpSpPr>
        <p:grpSpPr>
          <a:xfrm>
            <a:off x="4922560" y="2998929"/>
            <a:ext cx="8442880" cy="3746662"/>
            <a:chOff x="0" y="-142875"/>
            <a:chExt cx="2223639" cy="986775"/>
          </a:xfrm>
        </p:grpSpPr>
        <p:sp>
          <p:nvSpPr>
            <p:cNvPr id="3" name="Freeform 3"/>
            <p:cNvSpPr/>
            <p:nvPr/>
          </p:nvSpPr>
          <p:spPr>
            <a:xfrm>
              <a:off x="0" y="0"/>
              <a:ext cx="2223639" cy="843900"/>
            </a:xfrm>
            <a:custGeom>
              <a:avLst/>
              <a:gdLst/>
              <a:ahLst/>
              <a:cxnLst/>
              <a:rect l="l" t="t" r="r" b="b"/>
              <a:pathLst>
                <a:path w="2223639" h="843900">
                  <a:moveTo>
                    <a:pt x="0" y="0"/>
                  </a:moveTo>
                  <a:lnTo>
                    <a:pt x="2223639" y="0"/>
                  </a:lnTo>
                  <a:lnTo>
                    <a:pt x="2223639" y="843900"/>
                  </a:lnTo>
                  <a:lnTo>
                    <a:pt x="0" y="843900"/>
                  </a:lnTo>
                  <a:close/>
                </a:path>
              </a:pathLst>
            </a:custGeom>
            <a:solidFill>
              <a:srgbClr val="FDA715"/>
            </a:solidFill>
          </p:spPr>
        </p:sp>
        <p:sp>
          <p:nvSpPr>
            <p:cNvPr id="4" name="TextBox 4"/>
            <p:cNvSpPr txBox="1"/>
            <p:nvPr/>
          </p:nvSpPr>
          <p:spPr>
            <a:xfrm>
              <a:off x="0" y="-142875"/>
              <a:ext cx="2223639" cy="955675"/>
            </a:xfrm>
            <a:prstGeom prst="rect">
              <a:avLst/>
            </a:prstGeom>
          </p:spPr>
          <p:txBody>
            <a:bodyPr lIns="241300" tIns="241300" rIns="241300" bIns="241300" rtlCol="0" anchor="b"/>
            <a:lstStyle/>
            <a:p>
              <a:pPr algn="ctr">
                <a:lnSpc>
                  <a:spcPts val="10639"/>
                </a:lnSpc>
              </a:pPr>
              <a:r>
                <a:rPr lang="en-US" sz="7599" dirty="0">
                  <a:solidFill>
                    <a:srgbClr val="FFFFFF"/>
                  </a:solidFill>
                  <a:latin typeface="Canva Sans Bold"/>
                </a:rPr>
                <a:t>ANY QUESTIONS?</a:t>
              </a:r>
            </a:p>
          </p:txBody>
        </p:sp>
      </p:grpSp>
      <p:pic>
        <p:nvPicPr>
          <p:cNvPr id="5" name="Picture 5"/>
          <p:cNvPicPr>
            <a:picLocks noChangeAspect="1"/>
          </p:cNvPicPr>
          <p:nvPr/>
        </p:nvPicPr>
        <p:blipFill>
          <a:blip r:embed="rId2"/>
          <a:srcRect b="518"/>
          <a:stretch>
            <a:fillRect/>
          </a:stretch>
        </p:blipFill>
        <p:spPr>
          <a:xfrm>
            <a:off x="16169951" y="328180"/>
            <a:ext cx="1836015" cy="1826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grpSp>
        <p:nvGrpSpPr>
          <p:cNvPr id="2" name="Group 2"/>
          <p:cNvGrpSpPr/>
          <p:nvPr/>
        </p:nvGrpSpPr>
        <p:grpSpPr>
          <a:xfrm>
            <a:off x="4442479" y="2343830"/>
            <a:ext cx="9403041" cy="3785051"/>
            <a:chOff x="-126441" y="-477838"/>
            <a:chExt cx="2476521" cy="996886"/>
          </a:xfrm>
        </p:grpSpPr>
        <p:sp>
          <p:nvSpPr>
            <p:cNvPr id="3" name="Freeform 3"/>
            <p:cNvSpPr/>
            <p:nvPr/>
          </p:nvSpPr>
          <p:spPr>
            <a:xfrm>
              <a:off x="0" y="0"/>
              <a:ext cx="2223639" cy="519048"/>
            </a:xfrm>
            <a:custGeom>
              <a:avLst/>
              <a:gdLst/>
              <a:ahLst/>
              <a:cxnLst/>
              <a:rect l="l" t="t" r="r" b="b"/>
              <a:pathLst>
                <a:path w="2223639" h="519048">
                  <a:moveTo>
                    <a:pt x="0" y="0"/>
                  </a:moveTo>
                  <a:lnTo>
                    <a:pt x="2223639" y="0"/>
                  </a:lnTo>
                  <a:lnTo>
                    <a:pt x="2223639" y="519048"/>
                  </a:lnTo>
                  <a:lnTo>
                    <a:pt x="0" y="519048"/>
                  </a:lnTo>
                  <a:close/>
                </a:path>
              </a:pathLst>
            </a:custGeom>
            <a:solidFill>
              <a:srgbClr val="FDA715"/>
            </a:solidFill>
          </p:spPr>
        </p:sp>
        <p:sp>
          <p:nvSpPr>
            <p:cNvPr id="4" name="TextBox 4"/>
            <p:cNvSpPr txBox="1"/>
            <p:nvPr/>
          </p:nvSpPr>
          <p:spPr>
            <a:xfrm>
              <a:off x="-126441" y="-477838"/>
              <a:ext cx="2476521" cy="955675"/>
            </a:xfrm>
            <a:prstGeom prst="rect">
              <a:avLst/>
            </a:prstGeom>
          </p:spPr>
          <p:txBody>
            <a:bodyPr lIns="241300" tIns="241300" rIns="241300" bIns="241300" rtlCol="0" anchor="b"/>
            <a:lstStyle/>
            <a:p>
              <a:pPr algn="ctr">
                <a:lnSpc>
                  <a:spcPts val="10639"/>
                </a:lnSpc>
              </a:pPr>
              <a:r>
                <a:rPr lang="en-US" sz="7599" dirty="0">
                  <a:solidFill>
                    <a:srgbClr val="FFFFFF"/>
                  </a:solidFill>
                  <a:latin typeface="Canva Sans Bold"/>
                </a:rPr>
                <a:t>THANK YOU</a:t>
              </a:r>
            </a:p>
          </p:txBody>
        </p:sp>
      </p:grpSp>
      <p:pic>
        <p:nvPicPr>
          <p:cNvPr id="5" name="Picture 5"/>
          <p:cNvPicPr>
            <a:picLocks noChangeAspect="1"/>
          </p:cNvPicPr>
          <p:nvPr/>
        </p:nvPicPr>
        <p:blipFill>
          <a:blip r:embed="rId2"/>
          <a:srcRect b="518"/>
          <a:stretch>
            <a:fillRect/>
          </a:stretch>
        </p:blipFill>
        <p:spPr>
          <a:xfrm>
            <a:off x="16169951" y="328180"/>
            <a:ext cx="1836015" cy="18264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98242" y="-13015824"/>
            <a:ext cx="16745874" cy="14478833"/>
          </a:xfrm>
          <a:prstGeom prst="rect">
            <a:avLst/>
          </a:prstGeom>
        </p:spPr>
      </p:pic>
      <p:sp>
        <p:nvSpPr>
          <p:cNvPr id="3" name="TextBox 3"/>
          <p:cNvSpPr txBox="1"/>
          <p:nvPr/>
        </p:nvSpPr>
        <p:spPr>
          <a:xfrm>
            <a:off x="428541" y="244475"/>
            <a:ext cx="8715459"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PROBLEM STATEMENT</a:t>
            </a:r>
          </a:p>
        </p:txBody>
      </p:sp>
      <p:sp>
        <p:nvSpPr>
          <p:cNvPr id="4" name="TextBox 4"/>
          <p:cNvSpPr txBox="1"/>
          <p:nvPr/>
        </p:nvSpPr>
        <p:spPr>
          <a:xfrm>
            <a:off x="802999" y="2837719"/>
            <a:ext cx="16682001" cy="5825456"/>
          </a:xfrm>
          <a:prstGeom prst="rect">
            <a:avLst/>
          </a:prstGeom>
        </p:spPr>
        <p:txBody>
          <a:bodyPr lIns="0" tIns="0" rIns="0" bIns="0" rtlCol="0" anchor="t">
            <a:spAutoFit/>
          </a:bodyPr>
          <a:lstStyle/>
          <a:p>
            <a:pPr algn="just">
              <a:lnSpc>
                <a:spcPts val="4617"/>
              </a:lnSpc>
            </a:pPr>
            <a:r>
              <a:rPr lang="en-US" sz="4197">
                <a:solidFill>
                  <a:srgbClr val="FFFFFF"/>
                </a:solidFill>
                <a:latin typeface="Canva Sans"/>
              </a:rPr>
              <a:t>With more and more digitalized text being available, people are being overwhelmed with data. </a:t>
            </a:r>
          </a:p>
          <a:p>
            <a:pPr algn="just">
              <a:lnSpc>
                <a:spcPts val="4617"/>
              </a:lnSpc>
            </a:pPr>
            <a:endParaRPr lang="en-US" sz="4197">
              <a:solidFill>
                <a:srgbClr val="FFFFFF"/>
              </a:solidFill>
              <a:latin typeface="Canva Sans"/>
            </a:endParaRPr>
          </a:p>
          <a:p>
            <a:pPr algn="just">
              <a:lnSpc>
                <a:spcPts val="4617"/>
              </a:lnSpc>
            </a:pPr>
            <a:r>
              <a:rPr lang="en-US" sz="4197">
                <a:solidFill>
                  <a:srgbClr val="FFFFFF"/>
                </a:solidFill>
                <a:latin typeface="Canva Sans"/>
              </a:rPr>
              <a:t>This volume of text is an inestimable source of information and knowledge which needs to be effectively summarized to be useful.</a:t>
            </a:r>
          </a:p>
          <a:p>
            <a:pPr algn="just">
              <a:lnSpc>
                <a:spcPts val="4617"/>
              </a:lnSpc>
            </a:pPr>
            <a:endParaRPr lang="en-US" sz="4197">
              <a:solidFill>
                <a:srgbClr val="FFFFFF"/>
              </a:solidFill>
              <a:latin typeface="Canva Sans"/>
            </a:endParaRPr>
          </a:p>
          <a:p>
            <a:pPr algn="just">
              <a:lnSpc>
                <a:spcPts val="4617"/>
              </a:lnSpc>
            </a:pPr>
            <a:r>
              <a:rPr lang="en-US" sz="4197">
                <a:solidFill>
                  <a:srgbClr val="FFFFFF"/>
                </a:solidFill>
                <a:latin typeface="Canva Sans"/>
              </a:rPr>
              <a:t>Manually generating precise and fluent summaries of lengthy articles is a very tiresome and time-consuming task. </a:t>
            </a:r>
          </a:p>
          <a:p>
            <a:pPr algn="just">
              <a:lnSpc>
                <a:spcPts val="4617"/>
              </a:lnSpc>
              <a:spcBef>
                <a:spcPct val="0"/>
              </a:spcBef>
            </a:pPr>
            <a:endParaRPr lang="en-US" sz="4197">
              <a:solidFill>
                <a:srgbClr val="FFFFFF"/>
              </a:solidFill>
              <a:latin typeface="Canva Sans"/>
            </a:endParaRPr>
          </a:p>
        </p:txBody>
      </p:sp>
      <p:pic>
        <p:nvPicPr>
          <p:cNvPr id="5" name="Picture 5"/>
          <p:cNvPicPr>
            <a:picLocks noChangeAspect="1"/>
          </p:cNvPicPr>
          <p:nvPr/>
        </p:nvPicPr>
        <p:blipFill>
          <a:blip r:embed="rId4"/>
          <a:srcRect/>
          <a:stretch>
            <a:fillRect/>
          </a:stretch>
        </p:blipFill>
        <p:spPr>
          <a:xfrm>
            <a:off x="16160426" y="328180"/>
            <a:ext cx="1826490" cy="18264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1289068" y="8457499"/>
            <a:ext cx="6614674" cy="5722407"/>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flipH="1" flipV="1">
            <a:off x="-4788125" y="-11472906"/>
            <a:ext cx="14800671" cy="12796970"/>
          </a:xfrm>
          <a:prstGeom prst="rect">
            <a:avLst/>
          </a:prstGeom>
        </p:spPr>
      </p:pic>
      <p:sp>
        <p:nvSpPr>
          <p:cNvPr id="4" name="TextBox 4"/>
          <p:cNvSpPr txBox="1"/>
          <p:nvPr/>
        </p:nvSpPr>
        <p:spPr>
          <a:xfrm>
            <a:off x="6217654" y="1701081"/>
            <a:ext cx="11298714" cy="7728064"/>
          </a:xfrm>
          <a:prstGeom prst="rect">
            <a:avLst/>
          </a:prstGeom>
        </p:spPr>
        <p:txBody>
          <a:bodyPr lIns="0" tIns="0" rIns="0" bIns="0" rtlCol="0" anchor="t">
            <a:spAutoFit/>
          </a:bodyPr>
          <a:lstStyle/>
          <a:p>
            <a:pPr marL="862631" lvl="1" indent="-431316">
              <a:lnSpc>
                <a:spcPts val="5593"/>
              </a:lnSpc>
              <a:buFont typeface="Arial"/>
              <a:buChar char="•"/>
            </a:pPr>
            <a:r>
              <a:rPr lang="en-US" sz="3995">
                <a:solidFill>
                  <a:srgbClr val="FFFFFF"/>
                </a:solidFill>
                <a:latin typeface="Canva Sans"/>
              </a:rPr>
              <a:t>To Eliminate manual efforts</a:t>
            </a:r>
          </a:p>
          <a:p>
            <a:pPr>
              <a:lnSpc>
                <a:spcPts val="5593"/>
              </a:lnSpc>
            </a:pPr>
            <a:endParaRPr lang="en-US" sz="3995">
              <a:solidFill>
                <a:srgbClr val="FFFFFF"/>
              </a:solidFill>
              <a:latin typeface="Canva Sans"/>
            </a:endParaRPr>
          </a:p>
          <a:p>
            <a:pPr marL="862631" lvl="1" indent="-431316">
              <a:lnSpc>
                <a:spcPts val="5593"/>
              </a:lnSpc>
              <a:buFont typeface="Arial"/>
              <a:buChar char="•"/>
            </a:pPr>
            <a:r>
              <a:rPr lang="en-US" sz="3995">
                <a:solidFill>
                  <a:srgbClr val="FFFFFF"/>
                </a:solidFill>
                <a:latin typeface="Canva Sans"/>
              </a:rPr>
              <a:t>To create a shorter version of a given text document.</a:t>
            </a:r>
          </a:p>
          <a:p>
            <a:pPr>
              <a:lnSpc>
                <a:spcPts val="5593"/>
              </a:lnSpc>
            </a:pPr>
            <a:endParaRPr lang="en-US" sz="3995">
              <a:solidFill>
                <a:srgbClr val="FFFFFF"/>
              </a:solidFill>
              <a:latin typeface="Canva Sans"/>
            </a:endParaRPr>
          </a:p>
          <a:p>
            <a:pPr marL="862631" lvl="1" indent="-431316">
              <a:lnSpc>
                <a:spcPts val="5593"/>
              </a:lnSpc>
              <a:buFont typeface="Arial"/>
              <a:buChar char="•"/>
            </a:pPr>
            <a:r>
              <a:rPr lang="en-US" sz="3995">
                <a:solidFill>
                  <a:srgbClr val="FFFFFF"/>
                </a:solidFill>
                <a:latin typeface="Canva Sans"/>
              </a:rPr>
              <a:t>To preserve the most important information contained in the original text.</a:t>
            </a:r>
          </a:p>
          <a:p>
            <a:pPr>
              <a:lnSpc>
                <a:spcPts val="5593"/>
              </a:lnSpc>
            </a:pPr>
            <a:endParaRPr lang="en-US" sz="3995">
              <a:solidFill>
                <a:srgbClr val="FFFFFF"/>
              </a:solidFill>
              <a:latin typeface="Canva Sans"/>
            </a:endParaRPr>
          </a:p>
          <a:p>
            <a:pPr marL="862631" lvl="1" indent="-431316">
              <a:lnSpc>
                <a:spcPts val="5593"/>
              </a:lnSpc>
              <a:buFont typeface="Arial"/>
              <a:buChar char="•"/>
            </a:pPr>
            <a:r>
              <a:rPr lang="en-US" sz="3995">
                <a:solidFill>
                  <a:srgbClr val="FFFFFF"/>
                </a:solidFill>
                <a:latin typeface="Canva Sans"/>
              </a:rPr>
              <a:t>To allow readers to quickly grasp the main ideas  of a document without having to read through the entire text.</a:t>
            </a:r>
          </a:p>
        </p:txBody>
      </p:sp>
      <p:pic>
        <p:nvPicPr>
          <p:cNvPr id="5" name="Picture 5"/>
          <p:cNvPicPr>
            <a:picLocks noChangeAspect="1"/>
          </p:cNvPicPr>
          <p:nvPr/>
        </p:nvPicPr>
        <p:blipFill>
          <a:blip r:embed="rId7"/>
          <a:srcRect l="2994" t="1263" r="569"/>
          <a:stretch>
            <a:fillRect/>
          </a:stretch>
        </p:blipFill>
        <p:spPr>
          <a:xfrm>
            <a:off x="522177" y="2530658"/>
            <a:ext cx="4803429" cy="4720246"/>
          </a:xfrm>
          <a:prstGeom prst="rect">
            <a:avLst/>
          </a:prstGeom>
        </p:spPr>
      </p:pic>
      <p:sp>
        <p:nvSpPr>
          <p:cNvPr id="6" name="TextBox 6"/>
          <p:cNvSpPr txBox="1"/>
          <p:nvPr/>
        </p:nvSpPr>
        <p:spPr>
          <a:xfrm>
            <a:off x="250903" y="244475"/>
            <a:ext cx="5966751"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OBJECTIVE</a:t>
            </a:r>
          </a:p>
        </p:txBody>
      </p:sp>
      <p:pic>
        <p:nvPicPr>
          <p:cNvPr id="7" name="Picture 7"/>
          <p:cNvPicPr>
            <a:picLocks noChangeAspect="1"/>
          </p:cNvPicPr>
          <p:nvPr/>
        </p:nvPicPr>
        <p:blipFill>
          <a:blip r:embed="rId8"/>
          <a:srcRect/>
          <a:stretch>
            <a:fillRect/>
          </a:stretch>
        </p:blipFill>
        <p:spPr>
          <a:xfrm>
            <a:off x="16160426" y="328180"/>
            <a:ext cx="1826490" cy="18264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4"/>
          <a:srcRect/>
          <a:stretch>
            <a:fillRect/>
          </a:stretch>
        </p:blipFill>
        <p:spPr>
          <a:xfrm>
            <a:off x="5125122" y="4830366"/>
            <a:ext cx="8037756" cy="3699096"/>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54408" y="-18385146"/>
            <a:ext cx="22717286" cy="19641841"/>
          </a:xfrm>
          <a:prstGeom prst="rect">
            <a:avLst/>
          </a:prstGeom>
        </p:spPr>
      </p:pic>
      <p:sp>
        <p:nvSpPr>
          <p:cNvPr id="8" name="TextBox 8"/>
          <p:cNvSpPr txBox="1"/>
          <p:nvPr/>
        </p:nvSpPr>
        <p:spPr>
          <a:xfrm>
            <a:off x="360669" y="244475"/>
            <a:ext cx="11849259"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INTRODUCTION</a:t>
            </a:r>
          </a:p>
        </p:txBody>
      </p:sp>
      <p:sp>
        <p:nvSpPr>
          <p:cNvPr id="9" name="TextBox 9"/>
          <p:cNvSpPr txBox="1"/>
          <p:nvPr/>
        </p:nvSpPr>
        <p:spPr>
          <a:xfrm>
            <a:off x="1262862" y="2541649"/>
            <a:ext cx="15448127" cy="1758315"/>
          </a:xfrm>
          <a:prstGeom prst="rect">
            <a:avLst/>
          </a:prstGeom>
        </p:spPr>
        <p:txBody>
          <a:bodyPr lIns="0" tIns="0" rIns="0" bIns="0" rtlCol="0" anchor="t">
            <a:spAutoFit/>
          </a:bodyPr>
          <a:lstStyle/>
          <a:p>
            <a:pPr algn="ctr">
              <a:lnSpc>
                <a:spcPts val="4619"/>
              </a:lnSpc>
              <a:spcBef>
                <a:spcPct val="0"/>
              </a:spcBef>
            </a:pPr>
            <a:r>
              <a:rPr lang="en-US" sz="4199">
                <a:solidFill>
                  <a:srgbClr val="1B4444"/>
                </a:solidFill>
                <a:latin typeface="Canva Sans Bold"/>
              </a:rPr>
              <a:t>The process of producing summaries from the huge sets of information while maintaining the actual context of information is called Text Summarization.</a:t>
            </a:r>
          </a:p>
        </p:txBody>
      </p:sp>
      <p:pic>
        <p:nvPicPr>
          <p:cNvPr id="10" name="Picture 10"/>
          <p:cNvPicPr>
            <a:picLocks noChangeAspect="1"/>
          </p:cNvPicPr>
          <p:nvPr/>
        </p:nvPicPr>
        <p:blipFill>
          <a:blip r:embed="rId5"/>
          <a:srcRect/>
          <a:stretch>
            <a:fillRect/>
          </a:stretch>
        </p:blipFill>
        <p:spPr>
          <a:xfrm>
            <a:off x="16160426" y="328180"/>
            <a:ext cx="1826490" cy="18264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28700" y="3700052"/>
            <a:ext cx="2886895" cy="2886895"/>
          </a:xfrm>
          <a:prstGeom prst="rect">
            <a:avLst/>
          </a:prstGeom>
        </p:spPr>
      </p:pic>
      <p:pic>
        <p:nvPicPr>
          <p:cNvPr id="3" name="Picture 3"/>
          <p:cNvPicPr>
            <a:picLocks noChangeAspect="1"/>
          </p:cNvPicPr>
          <p:nvPr/>
        </p:nvPicPr>
        <p:blipFill>
          <a:blip r:embed="rId4"/>
          <a:srcRect t="32521" b="25746"/>
          <a:stretch>
            <a:fillRect/>
          </a:stretch>
        </p:blipFill>
        <p:spPr>
          <a:xfrm>
            <a:off x="4928347" y="3984430"/>
            <a:ext cx="7401953" cy="2318140"/>
          </a:xfrm>
          <a:prstGeom prst="rect">
            <a:avLst/>
          </a:prstGeom>
        </p:spPr>
      </p:pic>
      <p:pic>
        <p:nvPicPr>
          <p:cNvPr id="4" name="Picture 4"/>
          <p:cNvPicPr>
            <a:picLocks noChangeAspect="1"/>
          </p:cNvPicPr>
          <p:nvPr/>
        </p:nvPicPr>
        <p:blipFill>
          <a:blip r:embed="rId5"/>
          <a:srcRect/>
          <a:stretch>
            <a:fillRect/>
          </a:stretch>
        </p:blipFill>
        <p:spPr>
          <a:xfrm>
            <a:off x="12668455" y="3141933"/>
            <a:ext cx="5337511" cy="4003133"/>
          </a:xfrm>
          <a:prstGeom prst="rect">
            <a:avLst/>
          </a:prstGeom>
        </p:spPr>
      </p:pic>
      <p:sp>
        <p:nvSpPr>
          <p:cNvPr id="5" name="TextBox 5"/>
          <p:cNvSpPr txBox="1"/>
          <p:nvPr/>
        </p:nvSpPr>
        <p:spPr>
          <a:xfrm>
            <a:off x="4343400" y="537527"/>
            <a:ext cx="8337621" cy="874214"/>
          </a:xfrm>
          <a:prstGeom prst="rect">
            <a:avLst/>
          </a:prstGeom>
        </p:spPr>
        <p:txBody>
          <a:bodyPr wrap="square" lIns="0" tIns="0" rIns="0" bIns="0" rtlCol="0" anchor="t">
            <a:spAutoFit/>
          </a:bodyPr>
          <a:lstStyle/>
          <a:p>
            <a:pPr>
              <a:lnSpc>
                <a:spcPts val="7279"/>
              </a:lnSpc>
            </a:pPr>
            <a:r>
              <a:rPr lang="en-US" sz="5199" dirty="0">
                <a:solidFill>
                  <a:srgbClr val="FDA715"/>
                </a:solidFill>
                <a:latin typeface="Canva Sans Bold"/>
              </a:rPr>
              <a:t>Some Popular Use Cases:</a:t>
            </a:r>
          </a:p>
        </p:txBody>
      </p:sp>
      <p:pic>
        <p:nvPicPr>
          <p:cNvPr id="6" name="Picture 6"/>
          <p:cNvPicPr>
            <a:picLocks noChangeAspect="1"/>
          </p:cNvPicPr>
          <p:nvPr/>
        </p:nvPicPr>
        <p:blipFill>
          <a:blip r:embed="rId6"/>
          <a:srcRect b="518"/>
          <a:stretch>
            <a:fillRect/>
          </a:stretch>
        </p:blipFill>
        <p:spPr>
          <a:xfrm>
            <a:off x="16169951" y="328180"/>
            <a:ext cx="1836015" cy="18264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57986" y="-17506986"/>
            <a:ext cx="21877606" cy="18915837"/>
          </a:xfrm>
          <a:prstGeom prst="rect">
            <a:avLst/>
          </a:prstGeom>
        </p:spPr>
      </p:pic>
      <p:pic>
        <p:nvPicPr>
          <p:cNvPr id="3" name="Picture 3"/>
          <p:cNvPicPr>
            <a:picLocks noChangeAspect="1"/>
          </p:cNvPicPr>
          <p:nvPr/>
        </p:nvPicPr>
        <p:blipFill>
          <a:blip r:embed="rId4"/>
          <a:srcRect/>
          <a:stretch>
            <a:fillRect/>
          </a:stretch>
        </p:blipFill>
        <p:spPr>
          <a:xfrm>
            <a:off x="1028700" y="6188968"/>
            <a:ext cx="7557586" cy="3300713"/>
          </a:xfrm>
          <a:prstGeom prst="rect">
            <a:avLst/>
          </a:prstGeom>
        </p:spPr>
      </p:pic>
      <p:pic>
        <p:nvPicPr>
          <p:cNvPr id="4" name="Picture 4"/>
          <p:cNvPicPr>
            <a:picLocks noChangeAspect="1"/>
          </p:cNvPicPr>
          <p:nvPr/>
        </p:nvPicPr>
        <p:blipFill>
          <a:blip r:embed="rId5"/>
          <a:srcRect t="3765" b="3765"/>
          <a:stretch>
            <a:fillRect/>
          </a:stretch>
        </p:blipFill>
        <p:spPr>
          <a:xfrm>
            <a:off x="9701714" y="6188968"/>
            <a:ext cx="7557586" cy="3300713"/>
          </a:xfrm>
          <a:prstGeom prst="rect">
            <a:avLst/>
          </a:prstGeom>
        </p:spPr>
      </p:pic>
      <p:sp>
        <p:nvSpPr>
          <p:cNvPr id="5" name="TextBox 5"/>
          <p:cNvSpPr txBox="1"/>
          <p:nvPr/>
        </p:nvSpPr>
        <p:spPr>
          <a:xfrm>
            <a:off x="280108" y="92075"/>
            <a:ext cx="10401420" cy="936625"/>
          </a:xfrm>
          <a:prstGeom prst="rect">
            <a:avLst/>
          </a:prstGeom>
        </p:spPr>
        <p:txBody>
          <a:bodyPr lIns="0" tIns="0" rIns="0" bIns="0" rtlCol="0" anchor="t">
            <a:spAutoFit/>
          </a:bodyPr>
          <a:lstStyle/>
          <a:p>
            <a:pPr algn="ctr">
              <a:lnSpc>
                <a:spcPts val="7699"/>
              </a:lnSpc>
            </a:pPr>
            <a:r>
              <a:rPr lang="en-US" sz="5499">
                <a:solidFill>
                  <a:srgbClr val="1B4444"/>
                </a:solidFill>
                <a:latin typeface="Montserrat Classic Bold"/>
              </a:rPr>
              <a:t>Types of Text Summarization</a:t>
            </a:r>
          </a:p>
        </p:txBody>
      </p:sp>
      <p:sp>
        <p:nvSpPr>
          <p:cNvPr id="6" name="TextBox 6"/>
          <p:cNvSpPr txBox="1"/>
          <p:nvPr/>
        </p:nvSpPr>
        <p:spPr>
          <a:xfrm>
            <a:off x="10363200" y="2712343"/>
            <a:ext cx="5934028" cy="2066926"/>
          </a:xfrm>
          <a:prstGeom prst="rect">
            <a:avLst/>
          </a:prstGeom>
        </p:spPr>
        <p:txBody>
          <a:bodyPr wrap="square" lIns="0" tIns="0" rIns="0" bIns="0" rtlCol="0" anchor="t">
            <a:spAutoFit/>
          </a:bodyPr>
          <a:lstStyle/>
          <a:p>
            <a:pPr algn="ctr">
              <a:lnSpc>
                <a:spcPts val="8399"/>
              </a:lnSpc>
            </a:pPr>
            <a:r>
              <a:rPr lang="en-US" sz="5999" dirty="0">
                <a:solidFill>
                  <a:srgbClr val="FFFFFF"/>
                </a:solidFill>
                <a:latin typeface="Canva Sans Bold"/>
              </a:rPr>
              <a:t>Abstractive </a:t>
            </a:r>
          </a:p>
          <a:p>
            <a:pPr algn="ctr">
              <a:lnSpc>
                <a:spcPts val="8399"/>
              </a:lnSpc>
            </a:pPr>
            <a:r>
              <a:rPr lang="en-US" sz="5999" dirty="0">
                <a:solidFill>
                  <a:srgbClr val="FFFFFF"/>
                </a:solidFill>
                <a:latin typeface="Canva Sans Bold"/>
              </a:rPr>
              <a:t>Summarization</a:t>
            </a:r>
          </a:p>
        </p:txBody>
      </p:sp>
      <p:sp>
        <p:nvSpPr>
          <p:cNvPr id="7" name="TextBox 7"/>
          <p:cNvSpPr txBox="1"/>
          <p:nvPr/>
        </p:nvSpPr>
        <p:spPr>
          <a:xfrm>
            <a:off x="609600" y="2702818"/>
            <a:ext cx="6667704" cy="2083776"/>
          </a:xfrm>
          <a:prstGeom prst="rect">
            <a:avLst/>
          </a:prstGeom>
        </p:spPr>
        <p:txBody>
          <a:bodyPr wrap="square" lIns="0" tIns="0" rIns="0" bIns="0" rtlCol="0" anchor="t">
            <a:spAutoFit/>
          </a:bodyPr>
          <a:lstStyle/>
          <a:p>
            <a:pPr algn="ctr">
              <a:lnSpc>
                <a:spcPts val="8400"/>
              </a:lnSpc>
            </a:pPr>
            <a:r>
              <a:rPr lang="en-US" sz="6000" dirty="0">
                <a:solidFill>
                  <a:srgbClr val="FFFFFF"/>
                </a:solidFill>
                <a:latin typeface="Canva Sans Bold"/>
              </a:rPr>
              <a:t>Extractive </a:t>
            </a:r>
          </a:p>
          <a:p>
            <a:pPr algn="ctr">
              <a:lnSpc>
                <a:spcPts val="8400"/>
              </a:lnSpc>
            </a:pPr>
            <a:r>
              <a:rPr lang="en-US" sz="6000" dirty="0">
                <a:solidFill>
                  <a:srgbClr val="FFFFFF"/>
                </a:solidFill>
                <a:latin typeface="Canva Sans Bold"/>
              </a:rPr>
              <a:t>Summarization</a:t>
            </a:r>
          </a:p>
        </p:txBody>
      </p:sp>
      <p:pic>
        <p:nvPicPr>
          <p:cNvPr id="8" name="Picture 8"/>
          <p:cNvPicPr>
            <a:picLocks noChangeAspect="1"/>
          </p:cNvPicPr>
          <p:nvPr/>
        </p:nvPicPr>
        <p:blipFill>
          <a:blip r:embed="rId6"/>
          <a:srcRect/>
          <a:stretch>
            <a:fillRect/>
          </a:stretch>
        </p:blipFill>
        <p:spPr>
          <a:xfrm>
            <a:off x="16160426" y="328180"/>
            <a:ext cx="1826490" cy="18264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srcRect r="2258"/>
          <a:stretch>
            <a:fillRect/>
          </a:stretch>
        </p:blipFill>
        <p:spPr>
          <a:xfrm>
            <a:off x="1201263" y="2538182"/>
            <a:ext cx="14796841" cy="2841397"/>
          </a:xfrm>
          <a:prstGeom prst="rect">
            <a:avLst/>
          </a:prstGeom>
        </p:spPr>
      </p:pic>
      <p:pic>
        <p:nvPicPr>
          <p:cNvPr id="6" name="Picture 6"/>
          <p:cNvPicPr>
            <a:picLocks noChangeAspect="1"/>
          </p:cNvPicPr>
          <p:nvPr/>
        </p:nvPicPr>
        <p:blipFill>
          <a:blip r:embed="rId3"/>
          <a:srcRect/>
          <a:stretch>
            <a:fillRect/>
          </a:stretch>
        </p:blipFill>
        <p:spPr>
          <a:xfrm>
            <a:off x="14811433" y="2012075"/>
            <a:ext cx="1348993" cy="1052214"/>
          </a:xfrm>
          <a:prstGeom prst="rect">
            <a:avLst/>
          </a:prstGeom>
        </p:spPr>
      </p:pic>
      <p:pic>
        <p:nvPicPr>
          <p:cNvPr id="7" name="Picture 7"/>
          <p:cNvPicPr>
            <a:picLocks noChangeAspect="1"/>
          </p:cNvPicPr>
          <p:nvPr/>
        </p:nvPicPr>
        <p:blipFill>
          <a:blip r:embed="rId4"/>
          <a:srcRect/>
          <a:stretch>
            <a:fillRect/>
          </a:stretch>
        </p:blipFill>
        <p:spPr>
          <a:xfrm>
            <a:off x="649276" y="6630369"/>
            <a:ext cx="16964227" cy="3131328"/>
          </a:xfrm>
          <a:prstGeom prst="rect">
            <a:avLst/>
          </a:prstGeom>
        </p:spPr>
      </p:pic>
      <p:pic>
        <p:nvPicPr>
          <p:cNvPr id="8" name="Picture 8"/>
          <p:cNvPicPr>
            <a:picLocks noChangeAspect="1"/>
          </p:cNvPicPr>
          <p:nvPr/>
        </p:nvPicPr>
        <p:blipFill>
          <a:blip r:embed="rId5"/>
          <a:srcRect/>
          <a:stretch>
            <a:fillRect/>
          </a:stretch>
        </p:blipFill>
        <p:spPr>
          <a:xfrm>
            <a:off x="15728030" y="6363976"/>
            <a:ext cx="1026039" cy="1353182"/>
          </a:xfrm>
          <a:prstGeom prst="rect">
            <a:avLst/>
          </a:prstGeom>
        </p:spPr>
      </p:pic>
      <p:sp>
        <p:nvSpPr>
          <p:cNvPr id="9" name="TextBox 9"/>
          <p:cNvSpPr txBox="1"/>
          <p:nvPr/>
        </p:nvSpPr>
        <p:spPr>
          <a:xfrm>
            <a:off x="-34636" y="1243101"/>
            <a:ext cx="18288000" cy="1028688"/>
          </a:xfrm>
          <a:prstGeom prst="rect">
            <a:avLst/>
          </a:prstGeom>
        </p:spPr>
        <p:txBody>
          <a:bodyPr lIns="0" tIns="0" rIns="0" bIns="0" rtlCol="0" anchor="t">
            <a:spAutoFit/>
          </a:bodyPr>
          <a:lstStyle/>
          <a:p>
            <a:pPr algn="ctr">
              <a:lnSpc>
                <a:spcPts val="8400"/>
              </a:lnSpc>
            </a:pPr>
            <a:r>
              <a:rPr lang="en-US" sz="6000" dirty="0">
                <a:solidFill>
                  <a:srgbClr val="FDA715"/>
                </a:solidFill>
                <a:latin typeface="Canva Sans Bold"/>
              </a:rPr>
              <a:t>Extractive Summarization </a:t>
            </a:r>
          </a:p>
        </p:txBody>
      </p:sp>
      <p:sp>
        <p:nvSpPr>
          <p:cNvPr id="10" name="TextBox 10"/>
          <p:cNvSpPr txBox="1"/>
          <p:nvPr/>
        </p:nvSpPr>
        <p:spPr>
          <a:xfrm>
            <a:off x="0" y="5335288"/>
            <a:ext cx="18288000" cy="1028688"/>
          </a:xfrm>
          <a:prstGeom prst="rect">
            <a:avLst/>
          </a:prstGeom>
        </p:spPr>
        <p:txBody>
          <a:bodyPr lIns="0" tIns="0" rIns="0" bIns="0" rtlCol="0" anchor="t">
            <a:spAutoFit/>
          </a:bodyPr>
          <a:lstStyle/>
          <a:p>
            <a:pPr algn="ctr">
              <a:lnSpc>
                <a:spcPts val="8400"/>
              </a:lnSpc>
            </a:pPr>
            <a:r>
              <a:rPr lang="en-US" sz="6000">
                <a:solidFill>
                  <a:srgbClr val="FDA715"/>
                </a:solidFill>
                <a:latin typeface="Canva Sans Bold"/>
              </a:rPr>
              <a:t>Abstractive Summarization </a:t>
            </a:r>
          </a:p>
        </p:txBody>
      </p:sp>
      <p:pic>
        <p:nvPicPr>
          <p:cNvPr id="11" name="Picture 11"/>
          <p:cNvPicPr>
            <a:picLocks noChangeAspect="1"/>
          </p:cNvPicPr>
          <p:nvPr/>
        </p:nvPicPr>
        <p:blipFill>
          <a:blip r:embed="rId6"/>
          <a:srcRect/>
          <a:stretch>
            <a:fillRect/>
          </a:stretch>
        </p:blipFill>
        <p:spPr>
          <a:xfrm>
            <a:off x="16160426" y="328180"/>
            <a:ext cx="1826490" cy="18264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338789" y="9236393"/>
            <a:ext cx="8757453" cy="757187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38313" y="-17582257"/>
            <a:ext cx="21877606" cy="18915837"/>
          </a:xfrm>
          <a:prstGeom prst="rect">
            <a:avLst/>
          </a:prstGeom>
        </p:spPr>
      </p:pic>
      <p:pic>
        <p:nvPicPr>
          <p:cNvPr id="7" name="Picture 7"/>
          <p:cNvPicPr>
            <a:picLocks noChangeAspect="1"/>
          </p:cNvPicPr>
          <p:nvPr/>
        </p:nvPicPr>
        <p:blipFill>
          <a:blip r:embed="rId5"/>
          <a:srcRect/>
          <a:stretch>
            <a:fillRect/>
          </a:stretch>
        </p:blipFill>
        <p:spPr>
          <a:xfrm>
            <a:off x="3156761" y="2653670"/>
            <a:ext cx="11974478" cy="5565765"/>
          </a:xfrm>
          <a:prstGeom prst="rect">
            <a:avLst/>
          </a:prstGeom>
        </p:spPr>
      </p:pic>
      <p:sp>
        <p:nvSpPr>
          <p:cNvPr id="8" name="TextBox 8"/>
          <p:cNvSpPr txBox="1"/>
          <p:nvPr/>
        </p:nvSpPr>
        <p:spPr>
          <a:xfrm>
            <a:off x="225811" y="244475"/>
            <a:ext cx="13475890"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EXTRACTIVE WORKFLOW </a:t>
            </a:r>
          </a:p>
        </p:txBody>
      </p:sp>
      <p:pic>
        <p:nvPicPr>
          <p:cNvPr id="9" name="Picture 9"/>
          <p:cNvPicPr>
            <a:picLocks noChangeAspect="1"/>
          </p:cNvPicPr>
          <p:nvPr/>
        </p:nvPicPr>
        <p:blipFill>
          <a:blip r:embed="rId6"/>
          <a:srcRect b="518"/>
          <a:stretch>
            <a:fillRect/>
          </a:stretch>
        </p:blipFill>
        <p:spPr>
          <a:xfrm>
            <a:off x="16169951" y="328180"/>
            <a:ext cx="1836015" cy="18264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2649</Words>
  <Application>Microsoft Office PowerPoint</Application>
  <PresentationFormat>Custom</PresentationFormat>
  <Paragraphs>228</Paragraphs>
  <Slides>23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Montserrat Semi-Bold Bold</vt:lpstr>
      <vt:lpstr>Montserrat Semi-Bold</vt:lpstr>
      <vt:lpstr>Montserrat Classic</vt:lpstr>
      <vt:lpstr>Calibri</vt:lpstr>
      <vt:lpstr>Canva Sans</vt:lpstr>
      <vt:lpstr>Montserrat Classic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Text Summarization</dc:title>
  <cp:lastModifiedBy>SHRUTI AGARWAL</cp:lastModifiedBy>
  <cp:revision>2</cp:revision>
  <dcterms:created xsi:type="dcterms:W3CDTF">2006-08-16T00:00:00Z</dcterms:created>
  <dcterms:modified xsi:type="dcterms:W3CDTF">2023-04-23T17:25:55Z</dcterms:modified>
  <dc:identifier>DAFZxZ0fvOE</dc:identifier>
</cp:coreProperties>
</file>